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57"/>
  </p:notesMasterIdLst>
  <p:sldIdLst>
    <p:sldId id="381" r:id="rId6"/>
    <p:sldId id="320" r:id="rId7"/>
    <p:sldId id="283" r:id="rId8"/>
    <p:sldId id="401" r:id="rId9"/>
    <p:sldId id="402" r:id="rId10"/>
    <p:sldId id="403" r:id="rId11"/>
    <p:sldId id="404" r:id="rId12"/>
    <p:sldId id="405" r:id="rId13"/>
    <p:sldId id="406" r:id="rId14"/>
    <p:sldId id="407" r:id="rId15"/>
    <p:sldId id="385" r:id="rId16"/>
    <p:sldId id="408" r:id="rId17"/>
    <p:sldId id="386" r:id="rId18"/>
    <p:sldId id="409" r:id="rId19"/>
    <p:sldId id="423" r:id="rId20"/>
    <p:sldId id="411" r:id="rId21"/>
    <p:sldId id="388" r:id="rId22"/>
    <p:sldId id="389" r:id="rId23"/>
    <p:sldId id="425" r:id="rId24"/>
    <p:sldId id="372" r:id="rId25"/>
    <p:sldId id="410" r:id="rId26"/>
    <p:sldId id="412" r:id="rId27"/>
    <p:sldId id="413" r:id="rId28"/>
    <p:sldId id="384" r:id="rId29"/>
    <p:sldId id="414" r:id="rId30"/>
    <p:sldId id="415" r:id="rId31"/>
    <p:sldId id="417" r:id="rId32"/>
    <p:sldId id="416" r:id="rId33"/>
    <p:sldId id="426" r:id="rId34"/>
    <p:sldId id="375" r:id="rId35"/>
    <p:sldId id="390" r:id="rId36"/>
    <p:sldId id="419" r:id="rId37"/>
    <p:sldId id="345" r:id="rId38"/>
    <p:sldId id="420" r:id="rId39"/>
    <p:sldId id="421" r:id="rId40"/>
    <p:sldId id="391" r:id="rId41"/>
    <p:sldId id="340" r:id="rId42"/>
    <p:sldId id="332" r:id="rId43"/>
    <p:sldId id="382" r:id="rId44"/>
    <p:sldId id="392" r:id="rId45"/>
    <p:sldId id="393" r:id="rId46"/>
    <p:sldId id="394" r:id="rId47"/>
    <p:sldId id="315" r:id="rId48"/>
    <p:sldId id="395" r:id="rId49"/>
    <p:sldId id="387" r:id="rId50"/>
    <p:sldId id="396" r:id="rId51"/>
    <p:sldId id="397" r:id="rId52"/>
    <p:sldId id="398" r:id="rId53"/>
    <p:sldId id="399" r:id="rId54"/>
    <p:sldId id="400" r:id="rId55"/>
    <p:sldId id="422"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AF31"/>
    <a:srgbClr val="707070"/>
    <a:srgbClr val="F6FAF0"/>
    <a:srgbClr val="F8FDEE"/>
    <a:srgbClr val="D3D3D3"/>
    <a:srgbClr val="FCFFF5"/>
    <a:srgbClr val="D6D6D6"/>
    <a:srgbClr val="EAEAEA"/>
    <a:srgbClr val="EFEFEF"/>
    <a:srgbClr val="E1E1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Средний стиль 2 — акцент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Средний стиль 2 - акцент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Светлый стиль 3 - акцент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5" autoAdjust="0"/>
    <p:restoredTop sz="83559" autoAdjust="0"/>
  </p:normalViewPr>
  <p:slideViewPr>
    <p:cSldViewPr snapToGrid="0" snapToObjects="1">
      <p:cViewPr varScale="1">
        <p:scale>
          <a:sx n="61" d="100"/>
          <a:sy n="61" d="100"/>
        </p:scale>
        <p:origin x="-1014" y="-8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notesMaster" Target="notesMasters/notesMaster1.xml"/><Relationship Id="rId61"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ABB5AC-8E1F-D942-837E-F825DB5BB1E4}" type="datetimeFigureOut">
              <a:rPr lang="en-US" smtClean="0"/>
              <a:t>11/18/2016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C2C3EF-25D6-3D42-A425-4A0C7912DEEF}" type="slidenum">
              <a:rPr lang="en-US" smtClean="0"/>
              <a:t>‹#›</a:t>
            </a:fld>
            <a:endParaRPr lang="en-US"/>
          </a:p>
        </p:txBody>
      </p:sp>
    </p:spTree>
    <p:extLst>
      <p:ext uri="{BB962C8B-B14F-4D97-AF65-F5344CB8AC3E}">
        <p14:creationId xmlns:p14="http://schemas.microsoft.com/office/powerpoint/2010/main" val="591024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18C2C3EF-25D6-3D42-A425-4A0C7912DEEF}" type="slidenum">
              <a:rPr lang="en-US" smtClean="0"/>
              <a:t>1</a:t>
            </a:fld>
            <a:endParaRPr lang="en-US"/>
          </a:p>
        </p:txBody>
      </p:sp>
    </p:spTree>
    <p:extLst>
      <p:ext uri="{BB962C8B-B14F-4D97-AF65-F5344CB8AC3E}">
        <p14:creationId xmlns:p14="http://schemas.microsoft.com/office/powerpoint/2010/main" val="27189601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baseline="0" dirty="0" smtClean="0"/>
              <a:t>Консолидирует изменения в 54-ФЗ</a:t>
            </a:r>
          </a:p>
        </p:txBody>
      </p:sp>
      <p:sp>
        <p:nvSpPr>
          <p:cNvPr id="4" name="Slide Number Placeholder 3"/>
          <p:cNvSpPr>
            <a:spLocks noGrp="1"/>
          </p:cNvSpPr>
          <p:nvPr>
            <p:ph type="sldNum" sz="quarter" idx="10"/>
          </p:nvPr>
        </p:nvSpPr>
        <p:spPr/>
        <p:txBody>
          <a:bodyPr/>
          <a:lstStyle/>
          <a:p>
            <a:fld id="{18C2C3EF-25D6-3D42-A425-4A0C7912DEEF}" type="slidenum">
              <a:rPr lang="en-US" smtClean="0"/>
              <a:t>2</a:t>
            </a:fld>
            <a:endParaRPr lang="en-US"/>
          </a:p>
        </p:txBody>
      </p:sp>
    </p:spTree>
    <p:extLst>
      <p:ext uri="{BB962C8B-B14F-4D97-AF65-F5344CB8AC3E}">
        <p14:creationId xmlns:p14="http://schemas.microsoft.com/office/powerpoint/2010/main" val="4262065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p:txBody>
          <a:bodyPr/>
          <a:lstStyle/>
          <a:p>
            <a:fld id="{18C2C3EF-25D6-3D42-A425-4A0C7912DEEF}" type="slidenum">
              <a:rPr lang="en-US" smtClean="0"/>
              <a:t>3</a:t>
            </a:fld>
            <a:endParaRPr lang="en-US"/>
          </a:p>
        </p:txBody>
      </p:sp>
    </p:spTree>
    <p:extLst>
      <p:ext uri="{BB962C8B-B14F-4D97-AF65-F5344CB8AC3E}">
        <p14:creationId xmlns:p14="http://schemas.microsoft.com/office/powerpoint/2010/main" val="1889658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Shape 13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138" name="Shape 138"/>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058486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baseline="0" dirty="0" smtClean="0"/>
              <a:t>Фискальный накопитель по закону может менять сам пользователь кассы. Но если требуется вскрытие корпуса кассы, нужно ознакомиться с сервисной политикой производителя кассы, не влекут ли самостоятельные действия снятия с гарантии.</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5</a:t>
            </a:fld>
            <a:endParaRPr lang="en-US"/>
          </a:p>
        </p:txBody>
      </p:sp>
    </p:spTree>
    <p:extLst>
      <p:ext uri="{BB962C8B-B14F-4D97-AF65-F5344CB8AC3E}">
        <p14:creationId xmlns:p14="http://schemas.microsoft.com/office/powerpoint/2010/main" val="34209098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6</a:t>
            </a:fld>
            <a:endParaRPr lang="en-US"/>
          </a:p>
        </p:txBody>
      </p:sp>
    </p:spTree>
    <p:extLst>
      <p:ext uri="{BB962C8B-B14F-4D97-AF65-F5344CB8AC3E}">
        <p14:creationId xmlns:p14="http://schemas.microsoft.com/office/powerpoint/2010/main" val="34209098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7</a:t>
            </a:fld>
            <a:endParaRPr lang="en-US"/>
          </a:p>
        </p:txBody>
      </p:sp>
    </p:spTree>
    <p:extLst>
      <p:ext uri="{BB962C8B-B14F-4D97-AF65-F5344CB8AC3E}">
        <p14:creationId xmlns:p14="http://schemas.microsoft.com/office/powerpoint/2010/main" val="34209098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8</a:t>
            </a:fld>
            <a:endParaRPr lang="en-US"/>
          </a:p>
        </p:txBody>
      </p:sp>
    </p:spTree>
    <p:extLst>
      <p:ext uri="{BB962C8B-B14F-4D97-AF65-F5344CB8AC3E}">
        <p14:creationId xmlns:p14="http://schemas.microsoft.com/office/powerpoint/2010/main" val="34209098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sz="1200" kern="1200" dirty="0" smtClean="0">
                <a:solidFill>
                  <a:schemeClr val="tx1"/>
                </a:solidFill>
                <a:effectLst/>
                <a:latin typeface="+mn-lt"/>
                <a:ea typeface="+mn-ea"/>
                <a:cs typeface="+mn-cs"/>
              </a:rPr>
              <a:t>ОФД обязан обеспечивать конфиденциальность фискальных данных. </a:t>
            </a:r>
            <a:r>
              <a:rPr lang="ru-RU" sz="1200" b="1" kern="1200" dirty="0" smtClean="0">
                <a:solidFill>
                  <a:schemeClr val="tx1"/>
                </a:solidFill>
                <a:effectLst/>
                <a:latin typeface="+mn-lt"/>
                <a:ea typeface="+mn-ea"/>
                <a:cs typeface="+mn-cs"/>
              </a:rPr>
              <a:t>При этом передача фискальных данных в налоговые органы не признается нарушением конфиденциальности;</a:t>
            </a:r>
          </a:p>
          <a:p>
            <a:r>
              <a:rPr lang="ru-RU" sz="1200" kern="1200" dirty="0" smtClean="0">
                <a:solidFill>
                  <a:schemeClr val="tx1"/>
                </a:solidFill>
                <a:effectLst/>
                <a:latin typeface="+mn-lt"/>
                <a:ea typeface="+mn-ea"/>
                <a:cs typeface="+mn-cs"/>
              </a:rPr>
              <a:t>ОФД может осуществлять обработку фискальных данных в статистических или иных исследовательских целях при условии обязательного обезличивания </a:t>
            </a:r>
            <a:endParaRPr lang="ru-RU" baseline="0"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9</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baseline="0" dirty="0" smtClean="0"/>
              <a:t>Касса – ОФД – зона ответственности налогоплательщика</a:t>
            </a:r>
          </a:p>
          <a:p>
            <a:r>
              <a:rPr lang="ru-RU" baseline="0" dirty="0" smtClean="0"/>
              <a:t>ОФД – ФНС – зона ответственности ФНС</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10</a:t>
            </a:fld>
            <a:endParaRPr lang="en-US"/>
          </a:p>
        </p:txBody>
      </p:sp>
    </p:spTree>
    <p:extLst>
      <p:ext uri="{BB962C8B-B14F-4D97-AF65-F5344CB8AC3E}">
        <p14:creationId xmlns:p14="http://schemas.microsoft.com/office/powerpoint/2010/main" val="27383563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0" i="0" kern="1200" dirty="0" smtClean="0">
                <a:solidFill>
                  <a:schemeClr val="tx1"/>
                </a:solidFill>
                <a:effectLst/>
                <a:latin typeface="+mn-lt"/>
                <a:ea typeface="+mn-ea"/>
                <a:cs typeface="+mn-cs"/>
              </a:rPr>
              <a:t>При выполнении корректировки расчетов, произведённых ранее, формируется </a:t>
            </a:r>
            <a:r>
              <a:rPr lang="ru-RU" sz="1200" b="1" i="0" kern="1200" dirty="0" smtClean="0">
                <a:solidFill>
                  <a:schemeClr val="tx1"/>
                </a:solidFill>
                <a:effectLst/>
                <a:latin typeface="+mn-lt"/>
                <a:ea typeface="+mn-ea"/>
                <a:cs typeface="+mn-cs"/>
              </a:rPr>
              <a:t>кассовый чек коррекции</a:t>
            </a:r>
            <a:r>
              <a:rPr lang="ru-RU" sz="1200" b="0" i="0" kern="1200" dirty="0" smtClean="0">
                <a:solidFill>
                  <a:schemeClr val="tx1"/>
                </a:solidFill>
                <a:effectLst/>
                <a:latin typeface="+mn-lt"/>
                <a:ea typeface="+mn-ea"/>
                <a:cs typeface="+mn-cs"/>
              </a:rPr>
              <a:t> (бланк строгой отчетности коррекции) после формирования отчета об открытии смены, но не позднее формирования отчета о закрытии смены.</a:t>
            </a:r>
          </a:p>
        </p:txBody>
      </p:sp>
      <p:sp>
        <p:nvSpPr>
          <p:cNvPr id="4" name="Slide Number Placeholder 3"/>
          <p:cNvSpPr>
            <a:spLocks noGrp="1"/>
          </p:cNvSpPr>
          <p:nvPr>
            <p:ph type="sldNum" sz="quarter" idx="10"/>
          </p:nvPr>
        </p:nvSpPr>
        <p:spPr/>
        <p:txBody>
          <a:bodyPr/>
          <a:lstStyle/>
          <a:p>
            <a:fld id="{18C2C3EF-25D6-3D42-A425-4A0C7912DEEF}" type="slidenum">
              <a:rPr lang="en-US" smtClean="0"/>
              <a:t>11</a:t>
            </a:fld>
            <a:endParaRPr lang="en-US"/>
          </a:p>
        </p:txBody>
      </p:sp>
    </p:spTree>
    <p:extLst>
      <p:ext uri="{BB962C8B-B14F-4D97-AF65-F5344CB8AC3E}">
        <p14:creationId xmlns:p14="http://schemas.microsoft.com/office/powerpoint/2010/main" val="2603020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b="0" i="0" kern="1200" dirty="0" smtClean="0">
              <a:solidFill>
                <a:srgbClr val="FF0000"/>
              </a:solidFill>
              <a:effectLst/>
              <a:latin typeface="+mn-lt"/>
              <a:ea typeface="+mn-ea"/>
              <a:cs typeface="+mn-cs"/>
            </a:endParaRP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12</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baseline="0" dirty="0" smtClean="0"/>
              <a:t>Договор с ЦТО перестает быть обязательным. Владелец кассы сам отвечает за корректную работу ККТ. Также закон позволяет ему самостоятельно менять фискальный накопитель. Однако по условиям сервисной политики некоторых производителей ККТ вскрытие корпуса кассы с сохранением гарантийного ремонта может производить только авторизованный сервисный центр.</a:t>
            </a:r>
          </a:p>
        </p:txBody>
      </p:sp>
      <p:sp>
        <p:nvSpPr>
          <p:cNvPr id="4" name="Slide Number Placeholder 3"/>
          <p:cNvSpPr>
            <a:spLocks noGrp="1"/>
          </p:cNvSpPr>
          <p:nvPr>
            <p:ph type="sldNum" sz="quarter" idx="10"/>
          </p:nvPr>
        </p:nvSpPr>
        <p:spPr/>
        <p:txBody>
          <a:bodyPr/>
          <a:lstStyle/>
          <a:p>
            <a:fld id="{18C2C3EF-25D6-3D42-A425-4A0C7912DEEF}" type="slidenum">
              <a:rPr lang="en-US" smtClean="0"/>
              <a:t>13</a:t>
            </a:fld>
            <a:endParaRPr lang="en-US"/>
          </a:p>
        </p:txBody>
      </p:sp>
    </p:spTree>
    <p:extLst>
      <p:ext uri="{BB962C8B-B14F-4D97-AF65-F5344CB8AC3E}">
        <p14:creationId xmlns:p14="http://schemas.microsoft.com/office/powerpoint/2010/main" val="8699374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dirty="0" smtClean="0">
                <a:latin typeface="Segoe UI Light" panose="020B0502040204020203" pitchFamily="34" charset="0"/>
                <a:cs typeface="Segoe UI Light" panose="020B0502040204020203" pitchFamily="34" charset="0"/>
              </a:rPr>
              <a:t>Адрес места установки обязателен (можно только</a:t>
            </a:r>
            <a:r>
              <a:rPr lang="ru-RU" sz="1200" baseline="0" dirty="0" smtClean="0">
                <a:latin typeface="Segoe UI Light" panose="020B0502040204020203" pitchFamily="34" charset="0"/>
                <a:cs typeface="Segoe UI Light" panose="020B0502040204020203" pitchFamily="34" charset="0"/>
              </a:rPr>
              <a:t> область)</a:t>
            </a:r>
            <a:r>
              <a:rPr lang="ru-RU" sz="1200" dirty="0" smtClean="0">
                <a:latin typeface="Segoe UI Light" panose="020B0502040204020203" pitchFamily="34" charset="0"/>
                <a:cs typeface="Segoe UI Light" panose="020B0502040204020203" pitchFamily="34" charset="0"/>
              </a:rPr>
              <a:t>, но есть признак «разносной торговли»</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14</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15</a:t>
            </a:fld>
            <a:endParaRPr lang="en-US"/>
          </a:p>
        </p:txBody>
      </p:sp>
    </p:spTree>
    <p:extLst>
      <p:ext uri="{BB962C8B-B14F-4D97-AF65-F5344CB8AC3E}">
        <p14:creationId xmlns:p14="http://schemas.microsoft.com/office/powerpoint/2010/main" val="3379883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latin typeface="Segoe UI Light" panose="020B0502040204020203" pitchFamily="34" charset="0"/>
                <a:cs typeface="Segoe UI Light" panose="020B0502040204020203" pitchFamily="34" charset="0"/>
              </a:rPr>
              <a:t>В 4 пункте при проведении фискализации в настройки кассы вводится </a:t>
            </a:r>
            <a:r>
              <a:rPr lang="ru-RU" sz="1200" dirty="0" err="1" smtClean="0">
                <a:latin typeface="Segoe UI Light" panose="020B0502040204020203" pitchFamily="34" charset="0"/>
                <a:cs typeface="Segoe UI Light" panose="020B0502040204020203" pitchFamily="34" charset="0"/>
              </a:rPr>
              <a:t>регномер</a:t>
            </a:r>
            <a:r>
              <a:rPr lang="ru-RU" sz="1200" baseline="0" dirty="0" smtClean="0">
                <a:latin typeface="Segoe UI Light" panose="020B0502040204020203" pitchFamily="34" charset="0"/>
                <a:cs typeface="Segoe UI Light" panose="020B0502040204020203" pitchFamily="34" charset="0"/>
              </a:rPr>
              <a:t> кассы. При ошибке</a:t>
            </a:r>
            <a:r>
              <a:rPr lang="ru-RU" sz="1200" dirty="0" smtClean="0">
                <a:latin typeface="Segoe UI Light" panose="020B0502040204020203" pitchFamily="34" charset="0"/>
                <a:cs typeface="Segoe UI Light" panose="020B0502040204020203" pitchFamily="34" charset="0"/>
              </a:rPr>
              <a:t> – замена ФН. Будьте</a:t>
            </a:r>
            <a:r>
              <a:rPr lang="ru-RU" sz="1200" baseline="0" dirty="0" smtClean="0">
                <a:latin typeface="Segoe UI Light" panose="020B0502040204020203" pitchFamily="34" charset="0"/>
                <a:cs typeface="Segoe UI Light" panose="020B0502040204020203" pitchFamily="34" charset="0"/>
              </a:rPr>
              <a:t> внимательны!</a:t>
            </a:r>
            <a:endParaRPr lang="ru-RU" baseline="0" dirty="0" smtClean="0"/>
          </a:p>
        </p:txBody>
      </p:sp>
      <p:sp>
        <p:nvSpPr>
          <p:cNvPr id="4" name="Slide Number Placeholder 3"/>
          <p:cNvSpPr>
            <a:spLocks noGrp="1"/>
          </p:cNvSpPr>
          <p:nvPr>
            <p:ph type="sldNum" sz="quarter" idx="10"/>
          </p:nvPr>
        </p:nvSpPr>
        <p:spPr/>
        <p:txBody>
          <a:bodyPr/>
          <a:lstStyle/>
          <a:p>
            <a:fld id="{18C2C3EF-25D6-3D42-A425-4A0C7912DEEF}" type="slidenum">
              <a:rPr lang="en-US" smtClean="0"/>
              <a:t>16</a:t>
            </a:fld>
            <a:endParaRPr lang="en-US"/>
          </a:p>
        </p:txBody>
      </p:sp>
    </p:spTree>
    <p:extLst>
      <p:ext uri="{BB962C8B-B14F-4D97-AF65-F5344CB8AC3E}">
        <p14:creationId xmlns:p14="http://schemas.microsoft.com/office/powerpoint/2010/main" val="13936927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p:txBody>
          <a:bodyPr/>
          <a:lstStyle/>
          <a:p>
            <a:fld id="{18C2C3EF-25D6-3D42-A425-4A0C7912DEEF}" type="slidenum">
              <a:rPr lang="en-US" smtClean="0"/>
              <a:t>17</a:t>
            </a:fld>
            <a:endParaRPr lang="en-US"/>
          </a:p>
        </p:txBody>
      </p:sp>
    </p:spTree>
    <p:extLst>
      <p:ext uri="{BB962C8B-B14F-4D97-AF65-F5344CB8AC3E}">
        <p14:creationId xmlns:p14="http://schemas.microsoft.com/office/powerpoint/2010/main" val="26499060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p:txBody>
          <a:bodyPr/>
          <a:lstStyle/>
          <a:p>
            <a:fld id="{18C2C3EF-25D6-3D42-A425-4A0C7912DEEF}" type="slidenum">
              <a:rPr lang="en-US" smtClean="0"/>
              <a:t>18</a:t>
            </a:fld>
            <a:endParaRPr lang="en-US"/>
          </a:p>
        </p:txBody>
      </p:sp>
    </p:spTree>
    <p:extLst>
      <p:ext uri="{BB962C8B-B14F-4D97-AF65-F5344CB8AC3E}">
        <p14:creationId xmlns:p14="http://schemas.microsoft.com/office/powerpoint/2010/main" val="18370782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p:txBody>
          <a:bodyPr/>
          <a:lstStyle/>
          <a:p>
            <a:fld id="{18C2C3EF-25D6-3D42-A425-4A0C7912DEEF}" type="slidenum">
              <a:rPr lang="en-US" smtClean="0"/>
              <a:t>19</a:t>
            </a:fld>
            <a:endParaRPr lang="en-US"/>
          </a:p>
        </p:txBody>
      </p:sp>
    </p:spTree>
    <p:extLst>
      <p:ext uri="{BB962C8B-B14F-4D97-AF65-F5344CB8AC3E}">
        <p14:creationId xmlns:p14="http://schemas.microsoft.com/office/powerpoint/2010/main" val="4168760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baseline="0" dirty="0" err="1" smtClean="0"/>
              <a:t>Контур.Маркет</a:t>
            </a:r>
            <a:endParaRPr lang="ru-RU" baseline="0" dirty="0" smtClean="0"/>
          </a:p>
          <a:p>
            <a:pPr marL="342900" indent="-342900">
              <a:buClr>
                <a:srgbClr val="7BAF31"/>
              </a:buClr>
              <a:buFont typeface="Arial" panose="020B0604020202020204" pitchFamily="34" charset="0"/>
              <a:buChar char="•"/>
            </a:pPr>
            <a:r>
              <a:rPr lang="ru-RU" sz="2400" dirty="0" smtClean="0">
                <a:latin typeface="Segoe UI Light" panose="020B0502040204020203" pitchFamily="34" charset="0"/>
                <a:cs typeface="Segoe UI Light" panose="020B0502040204020203" pitchFamily="34" charset="0"/>
              </a:rPr>
              <a:t>Обучиться легко, программа подскажет, как работать правильно</a:t>
            </a:r>
          </a:p>
          <a:p>
            <a:pPr marL="342900" indent="-342900">
              <a:buClr>
                <a:srgbClr val="7BAF31"/>
              </a:buClr>
              <a:buFont typeface="Arial" panose="020B0604020202020204" pitchFamily="34" charset="0"/>
              <a:buChar char="•"/>
            </a:pPr>
            <a:r>
              <a:rPr lang="ru-RU" sz="2400" dirty="0" smtClean="0">
                <a:latin typeface="Segoe UI Light" panose="020B0502040204020203" pitchFamily="34" charset="0"/>
                <a:cs typeface="Segoe UI Light" panose="020B0502040204020203" pitchFamily="34" charset="0"/>
              </a:rPr>
              <a:t>Без привлечения программистов</a:t>
            </a:r>
          </a:p>
          <a:p>
            <a:pPr marL="342900" indent="-342900">
              <a:buClr>
                <a:srgbClr val="7BAF31"/>
              </a:buClr>
              <a:buFont typeface="Arial" panose="020B0604020202020204" pitchFamily="34" charset="0"/>
              <a:buChar char="•"/>
            </a:pPr>
            <a:r>
              <a:rPr lang="ru-RU" sz="2400" dirty="0" smtClean="0">
                <a:latin typeface="Segoe UI Light" panose="020B0502040204020203" pitchFamily="34" charset="0"/>
                <a:cs typeface="Segoe UI Light" panose="020B0502040204020203" pitchFamily="34" charset="0"/>
              </a:rPr>
              <a:t>Гибкость: Работа с онлайн-кассами или без них (ЕНВД)</a:t>
            </a:r>
          </a:p>
          <a:p>
            <a:pPr marL="342900" indent="-342900">
              <a:buClr>
                <a:srgbClr val="7BAF31"/>
              </a:buClr>
              <a:buFont typeface="Arial" panose="020B0604020202020204" pitchFamily="34" charset="0"/>
              <a:buChar char="•"/>
            </a:pPr>
            <a:r>
              <a:rPr lang="ru-RU" sz="2400" dirty="0" smtClean="0">
                <a:latin typeface="Segoe UI Light" panose="020B0502040204020203" pitchFamily="34" charset="0"/>
                <a:cs typeface="Segoe UI Light" panose="020B0502040204020203" pitchFamily="34" charset="0"/>
              </a:rPr>
              <a:t>Поможет вести дела «как взрослая розница»:</a:t>
            </a:r>
          </a:p>
          <a:p>
            <a:pPr marL="800100" lvl="1" indent="-342900">
              <a:buClr>
                <a:srgbClr val="7BAF31"/>
              </a:buClr>
              <a:buFont typeface="Arial" panose="020B0604020202020204" pitchFamily="34" charset="0"/>
              <a:buChar char="•"/>
            </a:pPr>
            <a:r>
              <a:rPr lang="ru-RU" sz="2400" dirty="0" smtClean="0">
                <a:latin typeface="Segoe UI Light" panose="020B0502040204020203" pitchFamily="34" charset="0"/>
                <a:cs typeface="Segoe UI Light" panose="020B0502040204020203" pitchFamily="34" charset="0"/>
              </a:rPr>
              <a:t>Аналитика и рекомендации</a:t>
            </a:r>
          </a:p>
          <a:p>
            <a:pPr marL="800100" lvl="1" indent="-342900">
              <a:buClr>
                <a:srgbClr val="7BAF31"/>
              </a:buClr>
              <a:buFont typeface="Arial" panose="020B0604020202020204" pitchFamily="34" charset="0"/>
              <a:buChar char="•"/>
            </a:pPr>
            <a:r>
              <a:rPr lang="ru-RU" sz="2400" dirty="0" smtClean="0">
                <a:latin typeface="Segoe UI Light" panose="020B0502040204020203" pitchFamily="34" charset="0"/>
                <a:cs typeface="Segoe UI Light" panose="020B0502040204020203" pitchFamily="34" charset="0"/>
              </a:rPr>
              <a:t>Ценообразование</a:t>
            </a:r>
          </a:p>
          <a:p>
            <a:pPr marL="800100" lvl="1" indent="-342900">
              <a:buClr>
                <a:srgbClr val="7BAF31"/>
              </a:buClr>
              <a:buFont typeface="Arial" panose="020B0604020202020204" pitchFamily="34" charset="0"/>
              <a:buChar char="•"/>
            </a:pPr>
            <a:r>
              <a:rPr lang="ru-RU" sz="2400" dirty="0" smtClean="0">
                <a:latin typeface="Segoe UI Light" panose="020B0502040204020203" pitchFamily="34" charset="0"/>
                <a:cs typeface="Segoe UI Light" panose="020B0502040204020203" pitchFamily="34" charset="0"/>
              </a:rPr>
              <a:t>Исключение ручного труда и ошибок</a:t>
            </a:r>
            <a:endParaRPr lang="ru-RU" baseline="0" dirty="0" smtClean="0"/>
          </a:p>
          <a:p>
            <a:endParaRPr lang="ru-RU" baseline="0" dirty="0" smtClean="0"/>
          </a:p>
        </p:txBody>
      </p:sp>
      <p:sp>
        <p:nvSpPr>
          <p:cNvPr id="4" name="Slide Number Placeholder 3"/>
          <p:cNvSpPr>
            <a:spLocks noGrp="1"/>
          </p:cNvSpPr>
          <p:nvPr>
            <p:ph type="sldNum" sz="quarter" idx="10"/>
          </p:nvPr>
        </p:nvSpPr>
        <p:spPr/>
        <p:txBody>
          <a:bodyPr/>
          <a:lstStyle/>
          <a:p>
            <a:fld id="{18C2C3EF-25D6-3D42-A425-4A0C7912DEEF}" type="slidenum">
              <a:rPr lang="en-US" smtClean="0"/>
              <a:t>20</a:t>
            </a:fld>
            <a:endParaRPr lang="en-US"/>
          </a:p>
        </p:txBody>
      </p:sp>
    </p:spTree>
    <p:extLst>
      <p:ext uri="{BB962C8B-B14F-4D97-AF65-F5344CB8AC3E}">
        <p14:creationId xmlns:p14="http://schemas.microsoft.com/office/powerpoint/2010/main" val="42332650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b="1" dirty="0" smtClean="0"/>
              <a:t>Быстро заводить товары и передавать их на кассу: </a:t>
            </a:r>
          </a:p>
          <a:p>
            <a:pPr rtl="0"/>
            <a:r>
              <a:rPr lang="ru-RU" dirty="0" smtClean="0"/>
              <a:t>В Контур.Маркет</a:t>
            </a:r>
            <a:r>
              <a:rPr lang="ru-RU" baseline="0" dirty="0" smtClean="0"/>
              <a:t> есть мобильный сканер штрих-кодов, который сильно упрощает заведение товаров в систему. После этого номенклатуру можно передать на кассу. </a:t>
            </a:r>
            <a:r>
              <a:rPr lang="ru-RU" sz="1200" b="0" i="0" u="none" strike="noStrike" kern="1200" dirty="0" smtClean="0">
                <a:solidFill>
                  <a:schemeClr val="tx1"/>
                </a:solidFill>
                <a:effectLst/>
                <a:latin typeface="+mn-lt"/>
                <a:ea typeface="+mn-ea"/>
                <a:cs typeface="+mn-cs"/>
              </a:rPr>
              <a:t>Со следующего года в сервисе появится готовый каталог товаров со штрих-кодами, который сократит время на заведение новых товаров до минимума.</a:t>
            </a:r>
            <a:endParaRPr lang="ru-RU" b="0" dirty="0" smtClean="0">
              <a:effectLst/>
            </a:endParaRPr>
          </a:p>
          <a:p>
            <a:r>
              <a:rPr lang="ru-RU" b="1" dirty="0" smtClean="0"/>
              <a:t>Минимизировать ошибки персонала:</a:t>
            </a:r>
          </a:p>
          <a:p>
            <a:r>
              <a:rPr lang="ru-RU" dirty="0" smtClean="0"/>
              <a:t>- Когда весь</a:t>
            </a:r>
            <a:r>
              <a:rPr lang="ru-RU" baseline="0" dirty="0" smtClean="0"/>
              <a:t> учет от поставки товара до его продажи проходит через нашу систему, ошибки продавца или товароведа сводятся к минимуму. Ничто не скроется от глаз собственника.</a:t>
            </a:r>
            <a:endParaRPr lang="ru-RU" dirty="0" smtClean="0"/>
          </a:p>
          <a:p>
            <a:r>
              <a:rPr lang="ru-RU" b="1" dirty="0" smtClean="0"/>
              <a:t>Сократить время на выполнение рутинных операций:</a:t>
            </a:r>
          </a:p>
          <a:p>
            <a:pPr rtl="0"/>
            <a:r>
              <a:rPr lang="ru-RU" sz="1200" b="0" i="0" u="none" strike="noStrike" kern="1200" dirty="0" smtClean="0">
                <a:solidFill>
                  <a:schemeClr val="tx1"/>
                </a:solidFill>
                <a:effectLst/>
                <a:latin typeface="+mn-lt"/>
                <a:ea typeface="+mn-ea"/>
                <a:cs typeface="+mn-cs"/>
              </a:rPr>
              <a:t>- Сервис упрощает учет поступлений и ценообразование. Это возможно за счет заведения в сервис входящих накладных. Для алкоголя и пива накладные передаются от поставщика в электронном виде, для остальных товаров их можно занести вручную, а с января 2017 появится возможность отсканировать (сфотографировать) и распознать накладную. После заведения накладной в сервис при необходимости заводятся новые товары, задаётся наценка и рассчитывается розничная цена, автоматически обновляются остатки товаров. Новые товары передаются на кассу.</a:t>
            </a:r>
            <a:endParaRPr lang="ru-RU" b="0" dirty="0" smtClean="0">
              <a:effectLst/>
            </a:endParaRPr>
          </a:p>
          <a:p>
            <a:r>
              <a:rPr lang="ru-RU" b="1" dirty="0" smtClean="0"/>
              <a:t>Экономить на оборудовании</a:t>
            </a:r>
          </a:p>
          <a:p>
            <a:pPr marL="171450" indent="-171450" rtl="0">
              <a:buFontTx/>
              <a:buChar char="-"/>
            </a:pPr>
            <a:r>
              <a:rPr lang="ru-RU" sz="1200" b="0" i="0" u="none" strike="noStrike" kern="1200" dirty="0" smtClean="0">
                <a:solidFill>
                  <a:schemeClr val="tx1"/>
                </a:solidFill>
                <a:effectLst/>
                <a:latin typeface="+mn-lt"/>
                <a:ea typeface="+mn-ea"/>
                <a:cs typeface="+mn-cs"/>
              </a:rPr>
              <a:t>Превратите планшет или ноутбук в кассу. При желании можно подключить принтер чеков или сканер штрих-кодов. </a:t>
            </a:r>
          </a:p>
          <a:p>
            <a:pPr rtl="0"/>
            <a:r>
              <a:rPr lang="ru-RU" sz="1200" b="0" i="0" u="none" strike="noStrike" kern="1200" dirty="0" smtClean="0">
                <a:solidFill>
                  <a:schemeClr val="tx1"/>
                </a:solidFill>
                <a:effectLst/>
                <a:latin typeface="+mn-lt"/>
                <a:ea typeface="+mn-ea"/>
                <a:cs typeface="+mn-cs"/>
              </a:rPr>
              <a:t>Если у вас уже есть кассовое оборудование</a:t>
            </a:r>
            <a:r>
              <a:rPr lang="ru-RU" sz="1200" b="0" i="0" u="none" strike="noStrike" kern="1200" baseline="0" dirty="0" smtClean="0">
                <a:solidFill>
                  <a:schemeClr val="tx1"/>
                </a:solidFill>
                <a:effectLst/>
                <a:latin typeface="+mn-lt"/>
                <a:ea typeface="+mn-ea"/>
                <a:cs typeface="+mn-cs"/>
              </a:rPr>
              <a:t>, то сервис позволяет настроить обмен данными с </a:t>
            </a:r>
            <a:r>
              <a:rPr lang="ru-RU" sz="1200" b="0" i="0" u="none" strike="noStrike" kern="1200" dirty="0" smtClean="0">
                <a:solidFill>
                  <a:schemeClr val="tx1"/>
                </a:solidFill>
                <a:effectLst/>
                <a:latin typeface="+mn-lt"/>
                <a:ea typeface="+mn-ea"/>
                <a:cs typeface="+mn-cs"/>
              </a:rPr>
              <a:t>большинством кассового ПО  –  Штрих-М, АТОЛ, </a:t>
            </a:r>
            <a:r>
              <a:rPr lang="ru-RU" sz="1200" b="0" i="0" u="none" strike="noStrike" kern="1200" dirty="0" err="1" smtClean="0">
                <a:solidFill>
                  <a:schemeClr val="tx1"/>
                </a:solidFill>
                <a:effectLst/>
                <a:latin typeface="+mn-lt"/>
                <a:ea typeface="+mn-ea"/>
                <a:cs typeface="+mn-cs"/>
              </a:rPr>
              <a:t>Дримкас</a:t>
            </a:r>
            <a:r>
              <a:rPr lang="ru-RU" sz="1200" b="0" i="0" u="none" strike="noStrike" kern="1200" dirty="0" smtClean="0">
                <a:solidFill>
                  <a:schemeClr val="tx1"/>
                </a:solidFill>
                <a:effectLst/>
                <a:latin typeface="+mn-lt"/>
                <a:ea typeface="+mn-ea"/>
                <a:cs typeface="+mn-cs"/>
              </a:rPr>
              <a:t>.  </a:t>
            </a:r>
            <a:endParaRPr lang="ru-RU" b="0"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ru-RU" b="1" dirty="0" smtClean="0"/>
              <a:t>Получить доступ к данным о выручке и продажах из любой точки, где есть интернет:</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ru-RU" baseline="0" dirty="0" smtClean="0"/>
              <a:t>Собственник всегда имеет доступ к актуальной информации о своем бизнесе: </a:t>
            </a:r>
            <a:r>
              <a:rPr lang="ru-RU" sz="1200" b="0" i="0" u="none" strike="noStrike" kern="1200" dirty="0" smtClean="0">
                <a:solidFill>
                  <a:schemeClr val="tx1"/>
                </a:solidFill>
                <a:effectLst/>
                <a:latin typeface="+mn-lt"/>
                <a:ea typeface="+mn-ea"/>
                <a:cs typeface="+mn-cs"/>
              </a:rPr>
              <a:t>отчеты о выручке и прибыли, об остатке товаров в ценах продажи по магазину в целом, по группе товаров или конкретной позиции по дням/неделям/месяцам. Для товароведа: отчеты об оставшемся количестве товаров, а также информация о том, когда товар последний раз заказывали, сколько заказывали, сколько было на момент заказа, сколько продается за неделю(день/месяц). Контроль большинства из этих показателей очень трудоемок или просто невозможен, если учет товаров ведется вручную. При этом аналитика позволяет заметить проблемы в бизнесе, понять как оптимизировать процессы, а значит в конечном итоге повысить выручку и прибыль. </a:t>
            </a:r>
            <a:endParaRPr lang="ru-RU" b="0" dirty="0" smtClean="0">
              <a:effectLst/>
            </a:endParaRP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21</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baseline="0" dirty="0" smtClean="0"/>
              <a:t>Вводится понятие электронного чека – приравнивается к чеку, отпечатанному на бумажном носителе. Электронные чеки передаются на электронный адрес или абонентский номер покупателя.</a:t>
            </a:r>
          </a:p>
          <a:p>
            <a:r>
              <a:rPr lang="ru-RU" baseline="0" dirty="0" smtClean="0"/>
              <a:t>54-ФЗ не определяет порядок передачи эл. чека. Ответственность за передачу лежит на владельце кассы.</a:t>
            </a:r>
          </a:p>
          <a:p>
            <a:r>
              <a:rPr lang="ru-RU" baseline="0" dirty="0" smtClean="0"/>
              <a:t>Если на кассе нет технической возможности, эту услугу по передаче электронных чеков может предоставить ОФД</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22</a:t>
            </a:fld>
            <a:endParaRPr lang="en-US"/>
          </a:p>
        </p:txBody>
      </p:sp>
    </p:spTree>
    <p:extLst>
      <p:ext uri="{BB962C8B-B14F-4D97-AF65-F5344CB8AC3E}">
        <p14:creationId xmlns:p14="http://schemas.microsoft.com/office/powerpoint/2010/main" val="10539941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baseline="0" dirty="0" smtClean="0"/>
              <a:t>Пример поиска чека на сайте Контур.ОФД </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23</a:t>
            </a:fld>
            <a:endParaRPr lang="en-US"/>
          </a:p>
        </p:txBody>
      </p:sp>
    </p:spTree>
    <p:extLst>
      <p:ext uri="{BB962C8B-B14F-4D97-AF65-F5344CB8AC3E}">
        <p14:creationId xmlns:p14="http://schemas.microsoft.com/office/powerpoint/2010/main" val="10539941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baseline="0" dirty="0" smtClean="0"/>
              <a:t>Пример поиска чека на сайте Контур.ОФД</a:t>
            </a:r>
          </a:p>
        </p:txBody>
      </p:sp>
      <p:sp>
        <p:nvSpPr>
          <p:cNvPr id="4" name="Slide Number Placeholder 3"/>
          <p:cNvSpPr>
            <a:spLocks noGrp="1"/>
          </p:cNvSpPr>
          <p:nvPr>
            <p:ph type="sldNum" sz="quarter" idx="10"/>
          </p:nvPr>
        </p:nvSpPr>
        <p:spPr/>
        <p:txBody>
          <a:bodyPr/>
          <a:lstStyle/>
          <a:p>
            <a:fld id="{18C2C3EF-25D6-3D42-A425-4A0C7912DEEF}" type="slidenum">
              <a:rPr lang="en-US" smtClean="0"/>
              <a:t>24</a:t>
            </a:fld>
            <a:endParaRPr lang="en-US"/>
          </a:p>
        </p:txBody>
      </p:sp>
    </p:spTree>
    <p:extLst>
      <p:ext uri="{BB962C8B-B14F-4D97-AF65-F5344CB8AC3E}">
        <p14:creationId xmlns:p14="http://schemas.microsoft.com/office/powerpoint/2010/main" val="269451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sz="1200" dirty="0" smtClean="0">
                <a:latin typeface="Segoe UI Light" panose="020B0502040204020203" pitchFamily="34" charset="0"/>
                <a:cs typeface="Segoe UI Light" panose="020B0502040204020203" pitchFamily="34" charset="0"/>
              </a:rPr>
              <a:t>ЭСП - электронные средства платежа </a:t>
            </a:r>
          </a:p>
          <a:p>
            <a:pPr marL="0" indent="0">
              <a:buClr>
                <a:srgbClr val="7BAF31"/>
              </a:buClr>
              <a:buFont typeface="Arial" panose="020B0604020202020204" pitchFamily="34" charset="0"/>
              <a:buNone/>
            </a:pPr>
            <a:r>
              <a:rPr lang="ru-RU" sz="1200" dirty="0" smtClean="0">
                <a:latin typeface="Segoe UI Light" panose="020B0502040204020203" pitchFamily="34" charset="0"/>
                <a:cs typeface="Segoe UI Light" panose="020B0502040204020203" pitchFamily="34" charset="0"/>
              </a:rPr>
              <a:t>Владелец интернет-магазина должен</a:t>
            </a:r>
            <a:r>
              <a:rPr lang="ru-RU" sz="1200" baseline="0" dirty="0" smtClean="0">
                <a:latin typeface="Segoe UI Light" panose="020B0502040204020203" pitchFamily="34" charset="0"/>
                <a:cs typeface="Segoe UI Light" panose="020B0502040204020203" pitchFamily="34" charset="0"/>
              </a:rPr>
              <a:t> о</a:t>
            </a:r>
            <a:r>
              <a:rPr lang="ru-RU" sz="1200" dirty="0" smtClean="0">
                <a:latin typeface="Segoe UI Light" panose="020B0502040204020203" pitchFamily="34" charset="0"/>
                <a:cs typeface="Segoe UI Light" panose="020B0502040204020203" pitchFamily="34" charset="0"/>
              </a:rPr>
              <a:t>беспечить передачу сведений о каждом расчете с сайта, CRM или ERP в ККТ. Либо можно отслеживать оплаты и вручную отбивать продажи на кассе.</a:t>
            </a:r>
          </a:p>
          <a:p>
            <a:pPr marL="0" indent="0" fontAlgn="base">
              <a:buClr>
                <a:srgbClr val="7BAF31"/>
              </a:buClr>
              <a:buFont typeface="Arial" panose="020B0604020202020204" pitchFamily="34" charset="0"/>
              <a:buNone/>
            </a:pPr>
            <a:r>
              <a:rPr lang="ru-RU" sz="1200" dirty="0" smtClean="0">
                <a:latin typeface="Segoe UI Light" panose="020B0502040204020203" pitchFamily="34" charset="0"/>
                <a:cs typeface="Segoe UI Light" panose="020B0502040204020203" pitchFamily="34" charset="0"/>
              </a:rPr>
              <a:t>При оплате ЭСП обязательно спрашивать у покупателя его контакты для направления электронных чеков. </a:t>
            </a:r>
            <a:endParaRPr lang="ru-RU" sz="1200" baseline="0" dirty="0" smtClean="0">
              <a:latin typeface="Segoe UI Light" panose="020B0502040204020203" pitchFamily="34" charset="0"/>
            </a:endParaRP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25</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ru-RU" baseline="0" dirty="0" smtClean="0"/>
              <a:t>Это слайд не для перечисления, а для самостоятельного ознакомления слушателями</a:t>
            </a:r>
            <a:r>
              <a:rPr lang="en-US" baseline="0" dirty="0" smtClean="0"/>
              <a:t> </a:t>
            </a:r>
            <a:r>
              <a:rPr lang="ru-RU" baseline="0" dirty="0" smtClean="0"/>
              <a:t>при получении презентации</a:t>
            </a: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26</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27</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28</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Shape 19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00" name="Shape 200"/>
          <p:cNvSpPr txBox="1">
            <a:spLocks noGrp="1"/>
          </p:cNvSpPr>
          <p:nvPr>
            <p:ph type="body" idx="1"/>
          </p:nvPr>
        </p:nvSpPr>
        <p:spPr>
          <a:xfrm>
            <a:off x="685800" y="4343400"/>
            <a:ext cx="5486400"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SzPct val="25000"/>
              <a:buFont typeface="Arial"/>
              <a:buNone/>
            </a:pPr>
            <a:endParaRPr sz="11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29480236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smtClean="0"/>
              <a:t>Н</a:t>
            </a:r>
            <a:r>
              <a:rPr lang="ru-RU" sz="1000" kern="1200" dirty="0" smtClean="0">
                <a:solidFill>
                  <a:schemeClr val="tx1"/>
                </a:solidFill>
                <a:effectLst/>
                <a:latin typeface="+mn-lt"/>
                <a:ea typeface="+mn-ea"/>
                <a:cs typeface="+mn-cs"/>
              </a:rPr>
              <a:t>еприменением ККТ признается отсутствие (полностью или частично) записи о расчете, осуществленном с использованием наличных и (или) электронных средств платежа при продаже товара, выполнении работы или оказании услуги, с обязательными реквизитами в фискальном накопителе ККТ и отсутствие передачи информации о таком расчете через ОФД в адрес налоговых органов, а также отсутствие зафиксированной на контрольной ленте и в фискальной памяти информации</a:t>
            </a:r>
            <a:r>
              <a:rPr lang="ru-RU" sz="1000" kern="1200" baseline="0" dirty="0" smtClean="0">
                <a:solidFill>
                  <a:schemeClr val="tx1"/>
                </a:solidFill>
                <a:effectLst/>
                <a:latin typeface="+mn-lt"/>
                <a:ea typeface="+mn-ea"/>
                <a:cs typeface="+mn-cs"/>
              </a:rPr>
              <a:t> </a:t>
            </a:r>
            <a:r>
              <a:rPr lang="ru-RU" sz="1000" kern="1200" dirty="0" smtClean="0">
                <a:solidFill>
                  <a:schemeClr val="tx1"/>
                </a:solidFill>
                <a:effectLst/>
                <a:latin typeface="+mn-lt"/>
                <a:ea typeface="+mn-ea"/>
                <a:cs typeface="+mn-cs"/>
              </a:rPr>
              <a:t>о наличных денежных расчетах и (или) расчетах с использованием платежных карт.</a:t>
            </a:r>
          </a:p>
        </p:txBody>
      </p:sp>
      <p:sp>
        <p:nvSpPr>
          <p:cNvPr id="4" name="Slide Number Placeholder 3"/>
          <p:cNvSpPr>
            <a:spLocks noGrp="1"/>
          </p:cNvSpPr>
          <p:nvPr>
            <p:ph type="sldNum" sz="quarter" idx="10"/>
          </p:nvPr>
        </p:nvSpPr>
        <p:spPr/>
        <p:txBody>
          <a:bodyPr/>
          <a:lstStyle/>
          <a:p>
            <a:fld id="{18C2C3EF-25D6-3D42-A425-4A0C7912DEEF}" type="slidenum">
              <a:rPr lang="en-US" smtClean="0"/>
              <a:t>30</a:t>
            </a:fld>
            <a:endParaRPr lang="en-US"/>
          </a:p>
        </p:txBody>
      </p:sp>
    </p:spTree>
    <p:extLst>
      <p:ext uri="{BB962C8B-B14F-4D97-AF65-F5344CB8AC3E}">
        <p14:creationId xmlns:p14="http://schemas.microsoft.com/office/powerpoint/2010/main" val="39082197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u-RU" sz="1400" dirty="0" smtClean="0">
                <a:latin typeface="Segoe UI Light" panose="020B0502040204020203" pitchFamily="34" charset="0"/>
                <a:cs typeface="Segoe UI Light" panose="020B0502040204020203" pitchFamily="34" charset="0"/>
              </a:rPr>
              <a:t>ККТ не соответствует требованиям, нарушение порядка применения кассы: </a:t>
            </a:r>
            <a:r>
              <a:rPr lang="ru-RU" sz="1000" dirty="0" smtClean="0">
                <a:solidFill>
                  <a:srgbClr val="000000"/>
                </a:solidFill>
                <a:latin typeface="Segoe UI Light" panose="020B0502040204020203" pitchFamily="34" charset="0"/>
                <a:cs typeface="Segoe UI Light" panose="020B0502040204020203" pitchFamily="34" charset="0"/>
              </a:rPr>
              <a:t>предупреждение или штраф 1 500 руб. (для должностных лиц), либо 7 000 руб. (для юридических лиц)</a:t>
            </a:r>
          </a:p>
          <a:p>
            <a:r>
              <a:rPr lang="ru-RU" sz="1000" dirty="0" smtClean="0">
                <a:solidFill>
                  <a:srgbClr val="000000"/>
                </a:solidFill>
                <a:latin typeface="Segoe UI Light" panose="020B0502040204020203" pitchFamily="34" charset="0"/>
                <a:cs typeface="Segoe UI Light" panose="020B0502040204020203" pitchFamily="34" charset="0"/>
              </a:rPr>
              <a:t>Новые виды штрафов будут применяться в период обязательной</a:t>
            </a:r>
            <a:r>
              <a:rPr lang="ru-RU" sz="1000" baseline="0" dirty="0" smtClean="0">
                <a:solidFill>
                  <a:srgbClr val="000000"/>
                </a:solidFill>
                <a:latin typeface="Segoe UI Light" panose="020B0502040204020203" pitchFamily="34" charset="0"/>
                <a:cs typeface="Segoe UI Light" panose="020B0502040204020203" pitchFamily="34" charset="0"/>
              </a:rPr>
              <a:t> передачи данных ОФД - </a:t>
            </a:r>
            <a:r>
              <a:rPr lang="ru-RU" sz="1000" dirty="0" smtClean="0">
                <a:solidFill>
                  <a:srgbClr val="000000"/>
                </a:solidFill>
                <a:latin typeface="Segoe UI Light" panose="020B0502040204020203" pitchFamily="34" charset="0"/>
                <a:cs typeface="Segoe UI Light" panose="020B0502040204020203" pitchFamily="34" charset="0"/>
              </a:rPr>
              <a:t>с февраля 2017</a:t>
            </a:r>
          </a:p>
          <a:p>
            <a:endParaRPr lang="ru-RU" sz="1000" dirty="0"/>
          </a:p>
        </p:txBody>
      </p:sp>
      <p:sp>
        <p:nvSpPr>
          <p:cNvPr id="4" name="Slide Number Placeholder 3"/>
          <p:cNvSpPr>
            <a:spLocks noGrp="1"/>
          </p:cNvSpPr>
          <p:nvPr>
            <p:ph type="sldNum" sz="quarter" idx="10"/>
          </p:nvPr>
        </p:nvSpPr>
        <p:spPr/>
        <p:txBody>
          <a:bodyPr/>
          <a:lstStyle/>
          <a:p>
            <a:fld id="{18C2C3EF-25D6-3D42-A425-4A0C7912DEEF}" type="slidenum">
              <a:rPr lang="en-US" smtClean="0"/>
              <a:t>31</a:t>
            </a:fld>
            <a:endParaRPr lang="en-US"/>
          </a:p>
        </p:txBody>
      </p:sp>
    </p:spTree>
    <p:extLst>
      <p:ext uri="{BB962C8B-B14F-4D97-AF65-F5344CB8AC3E}">
        <p14:creationId xmlns:p14="http://schemas.microsoft.com/office/powerpoint/2010/main" val="25211769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sz="1000" dirty="0"/>
          </a:p>
        </p:txBody>
      </p:sp>
      <p:sp>
        <p:nvSpPr>
          <p:cNvPr id="4" name="Slide Number Placeholder 3"/>
          <p:cNvSpPr>
            <a:spLocks noGrp="1"/>
          </p:cNvSpPr>
          <p:nvPr>
            <p:ph type="sldNum" sz="quarter" idx="10"/>
          </p:nvPr>
        </p:nvSpPr>
        <p:spPr/>
        <p:txBody>
          <a:bodyPr/>
          <a:lstStyle/>
          <a:p>
            <a:fld id="{18C2C3EF-25D6-3D42-A425-4A0C7912DEEF}" type="slidenum">
              <a:rPr lang="en-US" smtClean="0"/>
              <a:t>32</a:t>
            </a:fld>
            <a:endParaRPr lang="en-US"/>
          </a:p>
        </p:txBody>
      </p:sp>
    </p:spTree>
    <p:extLst>
      <p:ext uri="{BB962C8B-B14F-4D97-AF65-F5344CB8AC3E}">
        <p14:creationId xmlns:p14="http://schemas.microsoft.com/office/powerpoint/2010/main" val="25211769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p:txBody>
          <a:bodyPr/>
          <a:lstStyle/>
          <a:p>
            <a:fld id="{18C2C3EF-25D6-3D42-A425-4A0C7912DEEF}" type="slidenum">
              <a:rPr lang="en-US" smtClean="0"/>
              <a:t>33</a:t>
            </a:fld>
            <a:endParaRPr lang="en-US"/>
          </a:p>
        </p:txBody>
      </p:sp>
    </p:spTree>
    <p:extLst>
      <p:ext uri="{BB962C8B-B14F-4D97-AF65-F5344CB8AC3E}">
        <p14:creationId xmlns:p14="http://schemas.microsoft.com/office/powerpoint/2010/main" val="164305163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sz="1200" baseline="0" dirty="0" smtClean="0">
              <a:latin typeface="Segoe UI Light" panose="020B0502040204020203" pitchFamily="34" charset="0"/>
            </a:endParaRPr>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34</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18C2C3EF-25D6-3D42-A425-4A0C7912DEEF}" type="slidenum">
              <a:rPr lang="en-US" smtClean="0"/>
              <a:t>35</a:t>
            </a:fld>
            <a:endParaRPr lang="en-US"/>
          </a:p>
        </p:txBody>
      </p:sp>
    </p:spTree>
    <p:extLst>
      <p:ext uri="{BB962C8B-B14F-4D97-AF65-F5344CB8AC3E}">
        <p14:creationId xmlns:p14="http://schemas.microsoft.com/office/powerpoint/2010/main" val="26087461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p:txBody>
          <a:bodyPr/>
          <a:lstStyle/>
          <a:p>
            <a:fld id="{18C2C3EF-25D6-3D42-A425-4A0C7912DEEF}" type="slidenum">
              <a:rPr lang="en-US" smtClean="0"/>
              <a:t>36</a:t>
            </a:fld>
            <a:endParaRPr lang="en-US"/>
          </a:p>
        </p:txBody>
      </p:sp>
    </p:spTree>
    <p:extLst>
      <p:ext uri="{BB962C8B-B14F-4D97-AF65-F5344CB8AC3E}">
        <p14:creationId xmlns:p14="http://schemas.microsoft.com/office/powerpoint/2010/main" val="42054788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ru-RU" baseline="0" dirty="0" smtClean="0"/>
          </a:p>
        </p:txBody>
      </p:sp>
      <p:sp>
        <p:nvSpPr>
          <p:cNvPr id="4" name="Slide Number Placeholder 3"/>
          <p:cNvSpPr>
            <a:spLocks noGrp="1"/>
          </p:cNvSpPr>
          <p:nvPr>
            <p:ph type="sldNum" sz="quarter" idx="10"/>
          </p:nvPr>
        </p:nvSpPr>
        <p:spPr/>
        <p:txBody>
          <a:bodyPr/>
          <a:lstStyle/>
          <a:p>
            <a:fld id="{18C2C3EF-25D6-3D42-A425-4A0C7912DEEF}" type="slidenum">
              <a:rPr lang="en-US" smtClean="0"/>
              <a:t>37</a:t>
            </a:fld>
            <a:endParaRPr lang="en-US"/>
          </a:p>
        </p:txBody>
      </p:sp>
    </p:spTree>
    <p:extLst>
      <p:ext uri="{BB962C8B-B14F-4D97-AF65-F5344CB8AC3E}">
        <p14:creationId xmlns:p14="http://schemas.microsoft.com/office/powerpoint/2010/main" val="36272924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38</a:t>
            </a:fld>
            <a:endParaRPr lang="en-US"/>
          </a:p>
        </p:txBody>
      </p:sp>
    </p:spTree>
    <p:extLst>
      <p:ext uri="{BB962C8B-B14F-4D97-AF65-F5344CB8AC3E}">
        <p14:creationId xmlns:p14="http://schemas.microsoft.com/office/powerpoint/2010/main" val="16381741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39</a:t>
            </a:fld>
            <a:endParaRPr lang="en-US"/>
          </a:p>
        </p:txBody>
      </p:sp>
    </p:spTree>
    <p:extLst>
      <p:ext uri="{BB962C8B-B14F-4D97-AF65-F5344CB8AC3E}">
        <p14:creationId xmlns:p14="http://schemas.microsoft.com/office/powerpoint/2010/main" val="321709982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fontAlgn="ctr">
              <a:spcBef>
                <a:spcPts val="600"/>
              </a:spcBef>
              <a:spcAft>
                <a:spcPts val="0"/>
              </a:spcAft>
              <a:buClr>
                <a:srgbClr val="7BAF31"/>
              </a:buClr>
            </a:pPr>
            <a:r>
              <a:rPr lang="ru-RU" dirty="0" smtClean="0"/>
              <a:t>Просматривайте все чеки, переданные вашими кассами.</a:t>
            </a:r>
          </a:p>
          <a:p>
            <a:pPr marL="800100" fontAlgn="ctr">
              <a:spcBef>
                <a:spcPts val="600"/>
              </a:spcBef>
              <a:spcAft>
                <a:spcPts val="0"/>
              </a:spcAft>
              <a:buClr>
                <a:srgbClr val="7BAF31"/>
              </a:buClr>
            </a:pPr>
            <a:r>
              <a:rPr lang="ru-RU" dirty="0" smtClean="0"/>
              <a:t>Находите нужный чек с помощью поиска.</a:t>
            </a:r>
          </a:p>
          <a:p>
            <a:pPr marL="800100" fontAlgn="ctr">
              <a:spcBef>
                <a:spcPts val="600"/>
              </a:spcBef>
              <a:spcAft>
                <a:spcPts val="0"/>
              </a:spcAft>
              <a:buClr>
                <a:srgbClr val="7BAF31"/>
              </a:buClr>
            </a:pPr>
            <a:r>
              <a:rPr lang="ru-RU" dirty="0" smtClean="0"/>
              <a:t>Настройте фильтры по сумме, по периодам, по торговым точкам, по кассирам.</a:t>
            </a:r>
          </a:p>
          <a:p>
            <a:pPr marL="800100" fontAlgn="ctr">
              <a:spcBef>
                <a:spcPts val="600"/>
              </a:spcBef>
              <a:spcAft>
                <a:spcPts val="0"/>
              </a:spcAft>
              <a:buClr>
                <a:srgbClr val="7BAF31"/>
              </a:buClr>
            </a:pPr>
            <a:r>
              <a:rPr lang="ru-RU" dirty="0" smtClean="0"/>
              <a:t>Контролируйте количество чеков на возврат.</a:t>
            </a:r>
          </a:p>
        </p:txBody>
      </p:sp>
      <p:sp>
        <p:nvSpPr>
          <p:cNvPr id="4" name="Slide Number Placeholder 3"/>
          <p:cNvSpPr>
            <a:spLocks noGrp="1"/>
          </p:cNvSpPr>
          <p:nvPr>
            <p:ph type="sldNum" sz="quarter" idx="10"/>
          </p:nvPr>
        </p:nvSpPr>
        <p:spPr/>
        <p:txBody>
          <a:bodyPr/>
          <a:lstStyle/>
          <a:p>
            <a:fld id="{18C2C3EF-25D6-3D42-A425-4A0C7912DEEF}" type="slidenum">
              <a:rPr lang="en-US" smtClean="0"/>
              <a:t>40</a:t>
            </a:fld>
            <a:endParaRPr lang="en-US"/>
          </a:p>
        </p:txBody>
      </p:sp>
    </p:spTree>
    <p:extLst>
      <p:ext uri="{BB962C8B-B14F-4D97-AF65-F5344CB8AC3E}">
        <p14:creationId xmlns:p14="http://schemas.microsoft.com/office/powerpoint/2010/main" val="28243462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lvl="0" fontAlgn="ctr"/>
            <a:r>
              <a:rPr lang="ru-RU" sz="1200" kern="1200" dirty="0" smtClean="0">
                <a:solidFill>
                  <a:schemeClr val="tx1"/>
                </a:solidFill>
                <a:effectLst/>
                <a:latin typeface="+mn-lt"/>
                <a:ea typeface="+mn-ea"/>
                <a:cs typeface="+mn-cs"/>
              </a:rPr>
              <a:t>Предоставление аналитической информации на основе полученных фискальных данных:</a:t>
            </a:r>
          </a:p>
          <a:p>
            <a:pPr fontAlgn="ctr"/>
            <a:r>
              <a:rPr lang="ru-RU" sz="1200" kern="1200" dirty="0" smtClean="0">
                <a:solidFill>
                  <a:schemeClr val="tx1"/>
                </a:solidFill>
                <a:effectLst/>
                <a:latin typeface="+mn-lt"/>
                <a:ea typeface="+mn-ea"/>
                <a:cs typeface="+mn-cs"/>
              </a:rPr>
              <a:t>- Показатели выручки, количество продаж, средний чек и другие показатели в разрезе всего бизнеса/отдельной торговой точки/отдельной кассы в торговой точке;</a:t>
            </a:r>
          </a:p>
          <a:p>
            <a:pPr fontAlgn="ctr"/>
            <a:r>
              <a:rPr lang="ru-RU" sz="1200" kern="1200" dirty="0" smtClean="0">
                <a:solidFill>
                  <a:schemeClr val="tx1"/>
                </a:solidFill>
                <a:effectLst/>
                <a:latin typeface="+mn-lt"/>
                <a:ea typeface="+mn-ea"/>
                <a:cs typeface="+mn-cs"/>
              </a:rPr>
              <a:t>- Сравнение показателей за разные периоды. Например, за период действия акции и до него, сравнение одного и того же месяца за разные годы.</a:t>
            </a:r>
          </a:p>
        </p:txBody>
      </p:sp>
      <p:sp>
        <p:nvSpPr>
          <p:cNvPr id="4" name="Номер слайда 3"/>
          <p:cNvSpPr>
            <a:spLocks noGrp="1"/>
          </p:cNvSpPr>
          <p:nvPr>
            <p:ph type="sldNum" sz="quarter" idx="10"/>
          </p:nvPr>
        </p:nvSpPr>
        <p:spPr/>
        <p:txBody>
          <a:bodyPr/>
          <a:lstStyle/>
          <a:p>
            <a:fld id="{18C2C3EF-25D6-3D42-A425-4A0C7912DEEF}" type="slidenum">
              <a:rPr lang="en-US" smtClean="0"/>
              <a:t>41</a:t>
            </a:fld>
            <a:endParaRPr lang="en-US"/>
          </a:p>
        </p:txBody>
      </p:sp>
    </p:spTree>
    <p:extLst>
      <p:ext uri="{BB962C8B-B14F-4D97-AF65-F5344CB8AC3E}">
        <p14:creationId xmlns:p14="http://schemas.microsoft.com/office/powerpoint/2010/main" val="226521380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fontAlgn="ctr"/>
            <a:r>
              <a:rPr lang="ru-RU" sz="1200" kern="1200" dirty="0" smtClean="0">
                <a:solidFill>
                  <a:schemeClr val="tx1"/>
                </a:solidFill>
                <a:effectLst/>
                <a:latin typeface="+mn-lt"/>
                <a:ea typeface="+mn-ea"/>
                <a:cs typeface="+mn-cs"/>
              </a:rPr>
              <a:t>Контроль и анализ работы кассиров: продолжительность смен, выручка по кассирам, данные по возвратам и т.д.</a:t>
            </a:r>
            <a:endParaRPr lang="ru-RU" sz="1200" kern="1200" dirty="0">
              <a:solidFill>
                <a:schemeClr val="tx1"/>
              </a:solidFill>
              <a:effectLst/>
              <a:latin typeface="+mn-lt"/>
              <a:ea typeface="+mn-ea"/>
              <a:cs typeface="+mn-cs"/>
            </a:endParaRPr>
          </a:p>
        </p:txBody>
      </p:sp>
      <p:sp>
        <p:nvSpPr>
          <p:cNvPr id="4" name="Номер слайда 3"/>
          <p:cNvSpPr>
            <a:spLocks noGrp="1"/>
          </p:cNvSpPr>
          <p:nvPr>
            <p:ph type="sldNum" sz="quarter" idx="10"/>
          </p:nvPr>
        </p:nvSpPr>
        <p:spPr/>
        <p:txBody>
          <a:bodyPr/>
          <a:lstStyle/>
          <a:p>
            <a:fld id="{18C2C3EF-25D6-3D42-A425-4A0C7912DEEF}" type="slidenum">
              <a:rPr lang="en-US" smtClean="0"/>
              <a:t>42</a:t>
            </a:fld>
            <a:endParaRPr lang="en-US"/>
          </a:p>
        </p:txBody>
      </p:sp>
    </p:spTree>
    <p:extLst>
      <p:ext uri="{BB962C8B-B14F-4D97-AF65-F5344CB8AC3E}">
        <p14:creationId xmlns:p14="http://schemas.microsoft.com/office/powerpoint/2010/main" val="368494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0100" fontAlgn="ctr">
              <a:lnSpc>
                <a:spcPct val="150000"/>
              </a:lnSpc>
              <a:spcBef>
                <a:spcPts val="600"/>
              </a:spcBef>
              <a:spcAft>
                <a:spcPts val="0"/>
              </a:spcAft>
              <a:buClr>
                <a:srgbClr val="7BAF31"/>
              </a:buClr>
            </a:pPr>
            <a:r>
              <a:rPr lang="ru-RU" sz="1200" kern="0" dirty="0" smtClean="0">
                <a:latin typeface="Segoe UI Light" panose="020B0502040204020203" pitchFamily="34" charset="0"/>
                <a:ea typeface="Times New Roman" panose="02020603050405020304" pitchFamily="18" charset="0"/>
                <a:cs typeface="Times New Roman" panose="02020603050405020304" pitchFamily="18" charset="0"/>
              </a:rPr>
              <a:t>Производите любые регистрационные действия с ККТ онлайн;</a:t>
            </a:r>
          </a:p>
          <a:p>
            <a:pPr marL="800100" fontAlgn="ctr">
              <a:lnSpc>
                <a:spcPct val="150000"/>
              </a:lnSpc>
              <a:spcBef>
                <a:spcPts val="600"/>
              </a:spcBef>
              <a:spcAft>
                <a:spcPts val="0"/>
              </a:spcAft>
              <a:buClr>
                <a:srgbClr val="7BAF31"/>
              </a:buClr>
            </a:pPr>
            <a:r>
              <a:rPr lang="ru-RU" sz="1200" kern="0" dirty="0" smtClean="0">
                <a:latin typeface="Segoe UI Light" panose="020B0502040204020203" pitchFamily="34" charset="0"/>
                <a:ea typeface="Times New Roman" panose="02020603050405020304" pitchFamily="18" charset="0"/>
                <a:cs typeface="Times New Roman" panose="02020603050405020304" pitchFamily="18" charset="0"/>
              </a:rPr>
              <a:t>Получайте уведомления о статусе процедуры регистрации;</a:t>
            </a:r>
          </a:p>
          <a:p>
            <a:pPr marL="800100" fontAlgn="ctr">
              <a:lnSpc>
                <a:spcPct val="150000"/>
              </a:lnSpc>
              <a:spcBef>
                <a:spcPts val="600"/>
              </a:spcBef>
              <a:spcAft>
                <a:spcPts val="0"/>
              </a:spcAft>
              <a:buClr>
                <a:srgbClr val="7BAF31"/>
              </a:buClr>
            </a:pPr>
            <a:r>
              <a:rPr lang="ru-RU" sz="1200" kern="0" dirty="0" smtClean="0">
                <a:latin typeface="Segoe UI Light" panose="020B0502040204020203" pitchFamily="34" charset="0"/>
                <a:ea typeface="Times New Roman" panose="02020603050405020304" pitchFamily="18" charset="0"/>
                <a:cs typeface="Times New Roman" panose="02020603050405020304" pitchFamily="18" charset="0"/>
              </a:rPr>
              <a:t>Храните карточки регистрации ККТ, отправленные ФНС.</a:t>
            </a:r>
          </a:p>
        </p:txBody>
      </p:sp>
      <p:sp>
        <p:nvSpPr>
          <p:cNvPr id="4" name="Slide Number Placeholder 3"/>
          <p:cNvSpPr>
            <a:spLocks noGrp="1"/>
          </p:cNvSpPr>
          <p:nvPr>
            <p:ph type="sldNum" sz="quarter" idx="10"/>
          </p:nvPr>
        </p:nvSpPr>
        <p:spPr/>
        <p:txBody>
          <a:bodyPr/>
          <a:lstStyle/>
          <a:p>
            <a:fld id="{18C2C3EF-25D6-3D42-A425-4A0C7912DEEF}" type="slidenum">
              <a:rPr lang="en-US" smtClean="0"/>
              <a:t>43</a:t>
            </a:fld>
            <a:endParaRPr lang="en-US"/>
          </a:p>
        </p:txBody>
      </p:sp>
    </p:spTree>
    <p:extLst>
      <p:ext uri="{BB962C8B-B14F-4D97-AF65-F5344CB8AC3E}">
        <p14:creationId xmlns:p14="http://schemas.microsoft.com/office/powerpoint/2010/main" val="33596355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44</a:t>
            </a:fld>
            <a:endParaRPr lang="en-US"/>
          </a:p>
        </p:txBody>
      </p:sp>
    </p:spTree>
    <p:extLst>
      <p:ext uri="{BB962C8B-B14F-4D97-AF65-F5344CB8AC3E}">
        <p14:creationId xmlns:p14="http://schemas.microsoft.com/office/powerpoint/2010/main" val="19279329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ru-RU" dirty="0" smtClean="0"/>
              <a:t>Сертификаты нужны для онлайн-регистрации касс и для идентификации пользователей в</a:t>
            </a:r>
            <a:r>
              <a:rPr lang="ru-RU" baseline="0" dirty="0" smtClean="0"/>
              <a:t> Контур.ОФД</a:t>
            </a:r>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45</a:t>
            </a:fld>
            <a:endParaRPr lang="en-US"/>
          </a:p>
        </p:txBody>
      </p:sp>
    </p:spTree>
    <p:extLst>
      <p:ext uri="{BB962C8B-B14F-4D97-AF65-F5344CB8AC3E}">
        <p14:creationId xmlns:p14="http://schemas.microsoft.com/office/powerpoint/2010/main" val="216459498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46</a:t>
            </a:fld>
            <a:endParaRPr lang="en-US"/>
          </a:p>
        </p:txBody>
      </p:sp>
    </p:spTree>
    <p:extLst>
      <p:ext uri="{BB962C8B-B14F-4D97-AF65-F5344CB8AC3E}">
        <p14:creationId xmlns:p14="http://schemas.microsoft.com/office/powerpoint/2010/main" val="53752143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47</a:t>
            </a:fld>
            <a:endParaRPr lang="en-US"/>
          </a:p>
        </p:txBody>
      </p:sp>
    </p:spTree>
    <p:extLst>
      <p:ext uri="{BB962C8B-B14F-4D97-AF65-F5344CB8AC3E}">
        <p14:creationId xmlns:p14="http://schemas.microsoft.com/office/powerpoint/2010/main" val="35124525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48</a:t>
            </a:fld>
            <a:endParaRPr lang="en-US"/>
          </a:p>
        </p:txBody>
      </p:sp>
    </p:spTree>
    <p:extLst>
      <p:ext uri="{BB962C8B-B14F-4D97-AF65-F5344CB8AC3E}">
        <p14:creationId xmlns:p14="http://schemas.microsoft.com/office/powerpoint/2010/main" val="418912850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49</a:t>
            </a:fld>
            <a:endParaRPr lang="en-US"/>
          </a:p>
        </p:txBody>
      </p:sp>
    </p:spTree>
    <p:extLst>
      <p:ext uri="{BB962C8B-B14F-4D97-AF65-F5344CB8AC3E}">
        <p14:creationId xmlns:p14="http://schemas.microsoft.com/office/powerpoint/2010/main" val="22330196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50</a:t>
            </a:fld>
            <a:endParaRPr lang="en-US"/>
          </a:p>
        </p:txBody>
      </p:sp>
    </p:spTree>
    <p:extLst>
      <p:ext uri="{BB962C8B-B14F-4D97-AF65-F5344CB8AC3E}">
        <p14:creationId xmlns:p14="http://schemas.microsoft.com/office/powerpoint/2010/main" val="217736320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8C2C3EF-25D6-3D42-A425-4A0C7912DEEF}" type="slidenum">
              <a:rPr lang="en-US" smtClean="0"/>
              <a:t>51</a:t>
            </a:fld>
            <a:endParaRPr lang="en-US"/>
          </a:p>
        </p:txBody>
      </p:sp>
    </p:spTree>
    <p:extLst>
      <p:ext uri="{BB962C8B-B14F-4D97-AF65-F5344CB8AC3E}">
        <p14:creationId xmlns:p14="http://schemas.microsoft.com/office/powerpoint/2010/main" val="2217722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809B77D-0035-274A-B07C-2220E4268AC0}"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10950522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09B77D-0035-274A-B07C-2220E4268AC0}"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9292177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809B77D-0035-274A-B07C-2220E4268AC0}"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861055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809B77D-0035-274A-B07C-2220E4268AC0}" type="datetimeFigureOut">
              <a:rPr lang="en-US" smtClean="0"/>
              <a:t>11/18/2016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2006924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809B77D-0035-274A-B07C-2220E4268AC0}" type="datetimeFigureOut">
              <a:rPr lang="en-US" smtClean="0"/>
              <a:t>11/18/2016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2001256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809B77D-0035-274A-B07C-2220E4268AC0}" type="datetimeFigureOut">
              <a:rPr lang="en-US" smtClean="0"/>
              <a:t>11/18/2016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12248304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09B77D-0035-274A-B07C-2220E4268AC0}" type="datetimeFigureOut">
              <a:rPr lang="en-US" smtClean="0"/>
              <a:t>11/18/2016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2093793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09B77D-0035-274A-B07C-2220E4268AC0}" type="datetimeFigureOut">
              <a:rPr lang="en-US" smtClean="0"/>
              <a:t>11/18/2016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17137936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809B77D-0035-274A-B07C-2220E4268AC0}" type="datetimeFigureOut">
              <a:rPr lang="en-US" smtClean="0"/>
              <a:t>11/18/2016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16790675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09B77D-0035-274A-B07C-2220E4268AC0}"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5371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09B77D-0035-274A-B07C-2220E4268AC0}" type="datetimeFigureOut">
              <a:rPr lang="en-US" smtClean="0"/>
              <a:t>11/18/2016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241CE5-4B0F-874F-BAAE-8916465A48D7}" type="slidenum">
              <a:rPr lang="en-US" smtClean="0"/>
              <a:t>‹#›</a:t>
            </a:fld>
            <a:endParaRPr lang="en-US"/>
          </a:p>
        </p:txBody>
      </p:sp>
    </p:spTree>
    <p:extLst>
      <p:ext uri="{BB962C8B-B14F-4D97-AF65-F5344CB8AC3E}">
        <p14:creationId xmlns:p14="http://schemas.microsoft.com/office/powerpoint/2010/main" val="84201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809B77D-0035-274A-B07C-2220E4268AC0}" type="datetimeFigureOut">
              <a:rPr lang="en-US" smtClean="0"/>
              <a:t>11/18/2016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241CE5-4B0F-874F-BAAE-8916465A48D7}" type="slidenum">
              <a:rPr lang="en-US" smtClean="0"/>
              <a:t>‹#›</a:t>
            </a:fld>
            <a:endParaRPr lang="en-US"/>
          </a:p>
        </p:txBody>
      </p:sp>
    </p:spTree>
    <p:extLst>
      <p:ext uri="{BB962C8B-B14F-4D97-AF65-F5344CB8AC3E}">
        <p14:creationId xmlns:p14="http://schemas.microsoft.com/office/powerpoint/2010/main" val="758398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16.png"/><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4.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extBox 3"/>
          <p:cNvSpPr txBox="1"/>
          <p:nvPr/>
        </p:nvSpPr>
        <p:spPr>
          <a:xfrm>
            <a:off x="842656" y="2880563"/>
            <a:ext cx="5126964" cy="2308324"/>
          </a:xfrm>
          <a:prstGeom prst="rect">
            <a:avLst/>
          </a:prstGeom>
          <a:noFill/>
        </p:spPr>
        <p:txBody>
          <a:bodyPr wrap="square" rtlCol="0">
            <a:spAutoFit/>
          </a:bodyPr>
          <a:lstStyle/>
          <a:p>
            <a:r>
              <a:rPr lang="ru-RU" sz="3600" dirty="0">
                <a:solidFill>
                  <a:schemeClr val="bg1"/>
                </a:solidFill>
                <a:latin typeface="Segoe UI Light" charset="0"/>
                <a:ea typeface="Segoe UI Light" charset="0"/>
                <a:cs typeface="Segoe UI Light" charset="0"/>
              </a:rPr>
              <a:t>Изменения </a:t>
            </a:r>
            <a:r>
              <a:rPr lang="ru-RU" sz="3600" dirty="0" smtClean="0">
                <a:solidFill>
                  <a:schemeClr val="bg1"/>
                </a:solidFill>
                <a:latin typeface="Segoe UI Light" charset="0"/>
                <a:ea typeface="Segoe UI Light" charset="0"/>
                <a:cs typeface="Segoe UI Light" charset="0"/>
              </a:rPr>
              <a:t>в </a:t>
            </a:r>
            <a:r>
              <a:rPr lang="ru-RU" sz="3600" dirty="0">
                <a:solidFill>
                  <a:schemeClr val="bg1"/>
                </a:solidFill>
                <a:latin typeface="Segoe UI Light" charset="0"/>
                <a:ea typeface="Segoe UI Light" charset="0"/>
                <a:cs typeface="Segoe UI Light" charset="0"/>
              </a:rPr>
              <a:t>порядке применения ККТ</a:t>
            </a:r>
            <a:r>
              <a:rPr lang="en-US" sz="3600" dirty="0">
                <a:solidFill>
                  <a:schemeClr val="bg1"/>
                </a:solidFill>
                <a:latin typeface="Segoe UI Light" charset="0"/>
                <a:ea typeface="Segoe UI Light" charset="0"/>
                <a:cs typeface="Segoe UI Light" charset="0"/>
              </a:rPr>
              <a:t>. </a:t>
            </a:r>
            <a:r>
              <a:rPr lang="ru-RU" sz="3600" dirty="0">
                <a:solidFill>
                  <a:schemeClr val="bg1"/>
                </a:solidFill>
                <a:latin typeface="Segoe UI Light" charset="0"/>
                <a:ea typeface="Segoe UI Light" charset="0"/>
                <a:cs typeface="Segoe UI Light" charset="0"/>
              </a:rPr>
              <a:t/>
            </a:r>
            <a:br>
              <a:rPr lang="ru-RU" sz="3600" dirty="0">
                <a:solidFill>
                  <a:schemeClr val="bg1"/>
                </a:solidFill>
                <a:latin typeface="Segoe UI Light" charset="0"/>
                <a:ea typeface="Segoe UI Light" charset="0"/>
                <a:cs typeface="Segoe UI Light" charset="0"/>
              </a:rPr>
            </a:br>
            <a:r>
              <a:rPr lang="ru-RU" sz="3600" dirty="0">
                <a:solidFill>
                  <a:schemeClr val="bg1"/>
                </a:solidFill>
                <a:latin typeface="Segoe UI Light" charset="0"/>
                <a:ea typeface="Segoe UI Light" charset="0"/>
                <a:cs typeface="Segoe UI Light" charset="0"/>
              </a:rPr>
              <a:t>Как выполнить требования 54-ФЗ</a:t>
            </a:r>
            <a:endParaRPr lang="en-US" sz="5400" dirty="0">
              <a:solidFill>
                <a:schemeClr val="bg1"/>
              </a:solidFill>
              <a:latin typeface="Segoe UI Light" panose="020B0502040204020203" pitchFamily="34" charset="0"/>
              <a:ea typeface="Segoe UI Light" charset="0"/>
              <a:cs typeface="Segoe UI Light" panose="020B0502040204020203" pitchFamily="34" charset="0"/>
            </a:endParaRPr>
          </a:p>
        </p:txBody>
      </p:sp>
      <p:sp>
        <p:nvSpPr>
          <p:cNvPr id="2" name="TextBox 1"/>
          <p:cNvSpPr txBox="1"/>
          <p:nvPr/>
        </p:nvSpPr>
        <p:spPr>
          <a:xfrm>
            <a:off x="842656" y="5418114"/>
            <a:ext cx="3735334" cy="369332"/>
          </a:xfrm>
          <a:prstGeom prst="rect">
            <a:avLst/>
          </a:prstGeom>
          <a:noFill/>
        </p:spPr>
        <p:txBody>
          <a:bodyPr wrap="square" rtlCol="0">
            <a:spAutoFit/>
          </a:bodyPr>
          <a:lstStyle/>
          <a:p>
            <a:r>
              <a:rPr lang="ru-RU" dirty="0" smtClean="0">
                <a:solidFill>
                  <a:schemeClr val="bg1"/>
                </a:solidFill>
                <a:latin typeface="Segoe UI" panose="020B0502040204020203" pitchFamily="34" charset="0"/>
                <a:cs typeface="Segoe UI" panose="020B0502040204020203" pitchFamily="34" charset="0"/>
              </a:rPr>
              <a:t>СКБ Контур, 2016</a:t>
            </a:r>
            <a:endParaRPr lang="ru-RU" dirty="0">
              <a:solidFill>
                <a:schemeClr val="bg1"/>
              </a:solidFill>
              <a:latin typeface="Segoe UI" panose="020B0502040204020203" pitchFamily="34" charset="0"/>
              <a:cs typeface="Segoe UI" panose="020B0502040204020203" pitchFamily="34" charset="0"/>
            </a:endParaRPr>
          </a:p>
        </p:txBody>
      </p:sp>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7408" y="656025"/>
            <a:ext cx="2764542" cy="490729"/>
          </a:xfrm>
          <a:prstGeom prst="rect">
            <a:avLst/>
          </a:prstGeom>
        </p:spPr>
      </p:pic>
    </p:spTree>
    <p:extLst>
      <p:ext uri="{BB962C8B-B14F-4D97-AF65-F5344CB8AC3E}">
        <p14:creationId xmlns:p14="http://schemas.microsoft.com/office/powerpoint/2010/main" val="17847188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Рисунок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12" name="Прямоугольник 11"/>
          <p:cNvSpPr/>
          <p:nvPr/>
        </p:nvSpPr>
        <p:spPr>
          <a:xfrm>
            <a:off x="838202" y="2084851"/>
            <a:ext cx="7159281" cy="3170097"/>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000" b="1" dirty="0">
                <a:latin typeface="Segoe UI" panose="020B0502040204020203" pitchFamily="34" charset="0"/>
                <a:cs typeface="Segoe UI" panose="020B0502040204020203" pitchFamily="34" charset="0"/>
              </a:rPr>
              <a:t>Федеральный закон от 03.07.2016 № 290-ФЗ</a:t>
            </a:r>
          </a:p>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О внесении изменений в Федеральный закон "О применении контрольно-кассовой техники при осуществлении наличных денежных расчетов и (или) расчетов с использованием платежных карт" и отдельные законодательные акты Российской Федерации				</a:t>
            </a:r>
            <a:br>
              <a:rPr lang="ru-RU" altLang="ru-RU" sz="2000" dirty="0">
                <a:latin typeface="Segoe UI" panose="020B0502040204020203" pitchFamily="34" charset="0"/>
                <a:cs typeface="Segoe UI" panose="020B0502040204020203" pitchFamily="34" charset="0"/>
              </a:rPr>
            </a:br>
            <a:endParaRPr lang="ru-RU" altLang="ru-RU" sz="20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2000" b="1" dirty="0">
                <a:latin typeface="Segoe UI" panose="020B0502040204020203" pitchFamily="34" charset="0"/>
                <a:cs typeface="Segoe UI" panose="020B0502040204020203" pitchFamily="34" charset="0"/>
              </a:rPr>
              <a:t>Вступил в силу 15 июля 2016</a:t>
            </a: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p:txBody>
      </p:sp>
      <p:sp>
        <p:nvSpPr>
          <p:cNvPr id="14" name="Заголовок 3"/>
          <p:cNvSpPr txBox="1">
            <a:spLocks/>
          </p:cNvSpPr>
          <p:nvPr/>
        </p:nvSpPr>
        <p:spPr>
          <a:xfrm>
            <a:off x="838202" y="1084369"/>
            <a:ext cx="7843025"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Нормативная база</a:t>
            </a:r>
          </a:p>
        </p:txBody>
      </p:sp>
      <p:pic>
        <p:nvPicPr>
          <p:cNvPr id="15" name="Рисунок 14"/>
          <p:cNvPicPr>
            <a:picLocks noChangeAspect="1"/>
          </p:cNvPicPr>
          <p:nvPr/>
        </p:nvPicPr>
        <p:blipFill rotWithShape="1">
          <a:blip r:embed="rId4">
            <a:extLst>
              <a:ext uri="{28A0092B-C50C-407E-A947-70E740481C1C}">
                <a14:useLocalDpi xmlns:a14="http://schemas.microsoft.com/office/drawing/2010/main" val="0"/>
              </a:ext>
            </a:extLst>
          </a:blip>
          <a:srcRect l="21132" t="68213"/>
          <a:stretch/>
        </p:blipFill>
        <p:spPr>
          <a:xfrm>
            <a:off x="6674812" y="5731728"/>
            <a:ext cx="5242904" cy="671417"/>
          </a:xfrm>
          <a:prstGeom prst="rect">
            <a:avLst/>
          </a:prstGeom>
        </p:spPr>
      </p:pic>
      <p:pic>
        <p:nvPicPr>
          <p:cNvPr id="16" name="Рисунок 15"/>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23035327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3"/>
          <p:cNvSpPr txBox="1">
            <a:spLocks/>
          </p:cNvSpPr>
          <p:nvPr/>
        </p:nvSpPr>
        <p:spPr>
          <a:xfrm>
            <a:off x="2178205" y="278341"/>
            <a:ext cx="9175595" cy="961923"/>
          </a:xfrm>
          <a:prstGeom prst="rect">
            <a:avLst/>
          </a:prstGeom>
        </p:spPr>
        <p:txBody>
          <a:bodyPr lIns="121917" tIns="60958" rIns="121917" bIns="60958">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ru-RU" sz="4000" dirty="0">
                <a:solidFill>
                  <a:srgbClr val="222222"/>
                </a:solidFill>
                <a:latin typeface="Segoe UI Light" charset="0"/>
                <a:ea typeface="Segoe UI Light" charset="0"/>
                <a:cs typeface="Segoe UI Light" charset="0"/>
              </a:rPr>
              <a:t>Основные изменения</a:t>
            </a: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
        <p:nvSpPr>
          <p:cNvPr id="14" name="Прямоугольник 13"/>
          <p:cNvSpPr/>
          <p:nvPr/>
        </p:nvSpPr>
        <p:spPr>
          <a:xfrm>
            <a:off x="2002572" y="2084851"/>
            <a:ext cx="9096837" cy="2677654"/>
          </a:xfrm>
          <a:prstGeom prst="rect">
            <a:avLst/>
          </a:prstGeom>
        </p:spPr>
        <p:txBody>
          <a:bodyPr wrap="square" lIns="91438" tIns="45719" rIns="91438" bIns="45719">
            <a:spAutoFit/>
          </a:bodyPr>
          <a:lstStyle/>
          <a:p>
            <a:pPr marL="342900" lvl="0" indent="-342900" eaLnBrk="0" fontAlgn="base" hangingPunct="0">
              <a:spcBef>
                <a:spcPct val="0"/>
              </a:spcBef>
              <a:spcAft>
                <a:spcPct val="0"/>
              </a:spcAft>
              <a:buFont typeface="Arial" panose="020B0604020202020204" pitchFamily="34" charset="0"/>
              <a:buChar char="•"/>
            </a:pPr>
            <a:r>
              <a:rPr lang="ru-RU" altLang="ru-RU" sz="2400" dirty="0" smtClean="0">
                <a:latin typeface="Segoe UI Semilight" panose="020B0402040204020203" pitchFamily="34" charset="0"/>
                <a:cs typeface="Segoe UI Semilight" panose="020B0402040204020203" pitchFamily="34" charset="0"/>
              </a:rPr>
              <a:t>Новые </a:t>
            </a:r>
            <a:r>
              <a:rPr lang="ru-RU" altLang="ru-RU" sz="2400" dirty="0">
                <a:latin typeface="Segoe UI Semilight" panose="020B0402040204020203" pitchFamily="34" charset="0"/>
                <a:cs typeface="Segoe UI Semilight" panose="020B0402040204020203" pitchFamily="34" charset="0"/>
              </a:rPr>
              <a:t>требования к </a:t>
            </a:r>
            <a:r>
              <a:rPr lang="ru-RU" altLang="ru-RU" sz="2400" dirty="0" smtClean="0">
                <a:latin typeface="Segoe UI Semilight" panose="020B0402040204020203" pitchFamily="34" charset="0"/>
                <a:cs typeface="Segoe UI Semilight" panose="020B0402040204020203" pitchFamily="34" charset="0"/>
              </a:rPr>
              <a:t>ККТ</a:t>
            </a:r>
          </a:p>
          <a:p>
            <a:pPr marL="342900" lvl="0" indent="-342900" eaLnBrk="0" fontAlgn="base" hangingPunct="0">
              <a:spcBef>
                <a:spcPct val="0"/>
              </a:spcBef>
              <a:spcAft>
                <a:spcPct val="0"/>
              </a:spcAft>
              <a:buFont typeface="Arial" panose="020B0604020202020204" pitchFamily="34" charset="0"/>
              <a:buChar char="•"/>
            </a:pPr>
            <a:r>
              <a:rPr lang="ru-RU" sz="2400" dirty="0" smtClean="0">
                <a:latin typeface="Segoe UI Semilight" panose="020B0402040204020203" pitchFamily="34" charset="0"/>
                <a:cs typeface="Segoe UI Semilight" panose="020B0402040204020203" pitchFamily="34" charset="0"/>
              </a:rPr>
              <a:t>Онлайн-передача </a:t>
            </a:r>
            <a:r>
              <a:rPr lang="ru-RU" sz="2400" dirty="0">
                <a:latin typeface="Segoe UI Semilight" panose="020B0402040204020203" pitchFamily="34" charset="0"/>
                <a:cs typeface="Segoe UI Semilight" panose="020B0402040204020203" pitchFamily="34" charset="0"/>
              </a:rPr>
              <a:t>фискальных </a:t>
            </a:r>
            <a:r>
              <a:rPr lang="ru-RU" sz="2400" dirty="0" smtClean="0">
                <a:latin typeface="Segoe UI Semilight" panose="020B0402040204020203" pitchFamily="34" charset="0"/>
                <a:cs typeface="Segoe UI Semilight" panose="020B0402040204020203" pitchFamily="34" charset="0"/>
              </a:rPr>
              <a:t>данных</a:t>
            </a:r>
          </a:p>
          <a:p>
            <a:pPr marL="342900" lvl="0" indent="-342900" eaLnBrk="0" fontAlgn="base" hangingPunct="0">
              <a:spcBef>
                <a:spcPct val="0"/>
              </a:spcBef>
              <a:spcAft>
                <a:spcPct val="0"/>
              </a:spcAft>
              <a:buFont typeface="Arial" panose="020B0604020202020204" pitchFamily="34" charset="0"/>
              <a:buChar char="•"/>
            </a:pPr>
            <a:r>
              <a:rPr lang="ru-RU" sz="2400" dirty="0" smtClean="0">
                <a:latin typeface="Segoe UI Semilight" panose="020B0402040204020203" pitchFamily="34" charset="0"/>
                <a:cs typeface="Segoe UI Semilight" panose="020B0402040204020203" pitchFamily="34" charset="0"/>
              </a:rPr>
              <a:t>Отмена </a:t>
            </a:r>
            <a:r>
              <a:rPr lang="ru-RU" sz="2400" dirty="0">
                <a:latin typeface="Segoe UI Semilight" panose="020B0402040204020203" pitchFamily="34" charset="0"/>
                <a:cs typeface="Segoe UI Semilight" panose="020B0402040204020203" pitchFamily="34" charset="0"/>
              </a:rPr>
              <a:t>обязательного договора с </a:t>
            </a:r>
            <a:r>
              <a:rPr lang="ru-RU" sz="2400" dirty="0" smtClean="0">
                <a:latin typeface="Segoe UI Semilight" panose="020B0402040204020203" pitchFamily="34" charset="0"/>
                <a:cs typeface="Segoe UI Semilight" panose="020B0402040204020203" pitchFamily="34" charset="0"/>
              </a:rPr>
              <a:t>ЦТО</a:t>
            </a:r>
          </a:p>
          <a:p>
            <a:pPr marL="342900" lvl="0" indent="-342900" eaLnBrk="0" fontAlgn="base" hangingPunct="0">
              <a:spcBef>
                <a:spcPct val="0"/>
              </a:spcBef>
              <a:spcAft>
                <a:spcPct val="0"/>
              </a:spcAft>
              <a:buFont typeface="Arial" panose="020B0604020202020204" pitchFamily="34" charset="0"/>
              <a:buChar char="•"/>
            </a:pPr>
            <a:r>
              <a:rPr lang="ru-RU" sz="2400" dirty="0">
                <a:latin typeface="Segoe UI Semilight" panose="020B0402040204020203" pitchFamily="34" charset="0"/>
                <a:cs typeface="Segoe UI Semilight" panose="020B0402040204020203" pitchFamily="34" charset="0"/>
              </a:rPr>
              <a:t>Онлайн-регистрация </a:t>
            </a:r>
            <a:r>
              <a:rPr lang="ru-RU" sz="2400" dirty="0" smtClean="0">
                <a:latin typeface="Segoe UI Semilight" panose="020B0402040204020203" pitchFamily="34" charset="0"/>
                <a:cs typeface="Segoe UI Semilight" panose="020B0402040204020203" pitchFamily="34" charset="0"/>
              </a:rPr>
              <a:t>касс</a:t>
            </a:r>
          </a:p>
          <a:p>
            <a:pPr marL="342900" indent="-342900" eaLnBrk="0" fontAlgn="base" hangingPunct="0">
              <a:spcBef>
                <a:spcPct val="0"/>
              </a:spcBef>
              <a:spcAft>
                <a:spcPct val="0"/>
              </a:spcAft>
              <a:buFont typeface="Arial" panose="020B0604020202020204" pitchFamily="34" charset="0"/>
              <a:buChar char="•"/>
            </a:pPr>
            <a:r>
              <a:rPr lang="ru-RU" sz="2400" dirty="0">
                <a:latin typeface="Segoe UI Semilight" panose="020B0402040204020203" pitchFamily="34" charset="0"/>
                <a:cs typeface="Segoe UI Semilight" panose="020B0402040204020203" pitchFamily="34" charset="0"/>
              </a:rPr>
              <a:t>Расширен список применяющих </a:t>
            </a:r>
            <a:r>
              <a:rPr lang="ru-RU" sz="2400" dirty="0" smtClean="0">
                <a:latin typeface="Segoe UI Semilight" panose="020B0402040204020203" pitchFamily="34" charset="0"/>
                <a:cs typeface="Segoe UI Semilight" panose="020B0402040204020203" pitchFamily="34" charset="0"/>
              </a:rPr>
              <a:t>ККТ</a:t>
            </a:r>
          </a:p>
          <a:p>
            <a:pPr marL="342900" lvl="0" indent="-342900" eaLnBrk="0" fontAlgn="base" hangingPunct="0">
              <a:spcBef>
                <a:spcPct val="0"/>
              </a:spcBef>
              <a:spcAft>
                <a:spcPct val="0"/>
              </a:spcAft>
              <a:buFont typeface="Arial" panose="020B0604020202020204" pitchFamily="34" charset="0"/>
              <a:buChar char="•"/>
            </a:pPr>
            <a:r>
              <a:rPr lang="ru-RU" sz="2400" dirty="0">
                <a:latin typeface="Segoe UI Semilight" panose="020B0402040204020203" pitchFamily="34" charset="0"/>
                <a:cs typeface="Segoe UI Semilight" panose="020B0402040204020203" pitchFamily="34" charset="0"/>
              </a:rPr>
              <a:t>Увеличение </a:t>
            </a:r>
            <a:r>
              <a:rPr lang="ru-RU" sz="2400" dirty="0" smtClean="0">
                <a:latin typeface="Segoe UI Semilight" panose="020B0402040204020203" pitchFamily="34" charset="0"/>
                <a:cs typeface="Segoe UI Semilight" panose="020B0402040204020203" pitchFamily="34" charset="0"/>
              </a:rPr>
              <a:t>штрафов</a:t>
            </a:r>
          </a:p>
          <a:p>
            <a:pPr marL="342900" indent="-342900" eaLnBrk="0" fontAlgn="base" hangingPunct="0">
              <a:spcBef>
                <a:spcPct val="0"/>
              </a:spcBef>
              <a:spcAft>
                <a:spcPct val="0"/>
              </a:spcAft>
              <a:buFont typeface="Arial" panose="020B0604020202020204" pitchFamily="34" charset="0"/>
              <a:buChar char="•"/>
            </a:pPr>
            <a:r>
              <a:rPr lang="ru-RU" sz="2400" dirty="0">
                <a:latin typeface="Segoe UI Semilight" panose="020B0402040204020203" pitchFamily="34" charset="0"/>
                <a:cs typeface="Segoe UI Semilight" panose="020B0402040204020203" pitchFamily="34" charset="0"/>
              </a:rPr>
              <a:t>Новые реквизиты чека, Электронные </a:t>
            </a:r>
            <a:r>
              <a:rPr lang="ru-RU" sz="2400" dirty="0" smtClean="0">
                <a:latin typeface="Segoe UI Semilight" panose="020B0402040204020203" pitchFamily="34" charset="0"/>
                <a:cs typeface="Segoe UI Semilight" panose="020B0402040204020203" pitchFamily="34" charset="0"/>
              </a:rPr>
              <a:t>чеки</a:t>
            </a:r>
            <a:endParaRPr lang="ru-RU" altLang="ru-RU" sz="2000" dirty="0">
              <a:latin typeface="Segoe UI" panose="020B0502040204020203" pitchFamily="34" charset="0"/>
              <a:cs typeface="Segoe UI" panose="020B0502040204020203" pitchFamily="34" charset="0"/>
            </a:endParaRPr>
          </a:p>
        </p:txBody>
      </p:sp>
      <p:pic>
        <p:nvPicPr>
          <p:cNvPr id="15" name="Рисунок 14"/>
          <p:cNvPicPr>
            <a:picLocks noChangeAspect="1"/>
          </p:cNvPicPr>
          <p:nvPr/>
        </p:nvPicPr>
        <p:blipFill rotWithShape="1">
          <a:blip r:embed="rId3">
            <a:extLst>
              <a:ext uri="{28A0092B-C50C-407E-A947-70E740481C1C}">
                <a14:useLocalDpi xmlns:a14="http://schemas.microsoft.com/office/drawing/2010/main" val="0"/>
              </a:ext>
            </a:extLst>
          </a:blip>
          <a:srcRect t="40380" b="1"/>
          <a:stretch/>
        </p:blipFill>
        <p:spPr>
          <a:xfrm>
            <a:off x="7307707" y="4987513"/>
            <a:ext cx="6647702" cy="1259303"/>
          </a:xfrm>
          <a:prstGeom prst="rect">
            <a:avLst/>
          </a:prstGeom>
        </p:spPr>
      </p:pic>
    </p:spTree>
    <p:extLst>
      <p:ext uri="{BB962C8B-B14F-4D97-AF65-F5344CB8AC3E}">
        <p14:creationId xmlns:p14="http://schemas.microsoft.com/office/powerpoint/2010/main" val="31700318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2" y="0"/>
            <a:ext cx="12187076" cy="6858000"/>
          </a:xfrm>
          <a:prstGeom prst="rect">
            <a:avLst/>
          </a:prstGeom>
        </p:spPr>
      </p:pic>
      <p:sp>
        <p:nvSpPr>
          <p:cNvPr id="13" name="Заголовок 3"/>
          <p:cNvSpPr txBox="1">
            <a:spLocks/>
          </p:cNvSpPr>
          <p:nvPr/>
        </p:nvSpPr>
        <p:spPr>
          <a:xfrm>
            <a:off x="2178205" y="278341"/>
            <a:ext cx="9175595" cy="961923"/>
          </a:xfrm>
          <a:prstGeom prst="rect">
            <a:avLst/>
          </a:prstGeom>
        </p:spPr>
        <p:txBody>
          <a:bodyPr lIns="121917" tIns="60958" rIns="121917" bIns="60958">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ru-RU" sz="4000" dirty="0">
                <a:solidFill>
                  <a:srgbClr val="222222"/>
                </a:solidFill>
                <a:latin typeface="Segoe UI Light" charset="0"/>
                <a:ea typeface="Segoe UI Light" charset="0"/>
                <a:cs typeface="Segoe UI Light" charset="0"/>
              </a:rPr>
              <a:t>Новые требования к ККТ</a:t>
            </a:r>
          </a:p>
        </p:txBody>
      </p:sp>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
        <p:nvSpPr>
          <p:cNvPr id="16" name="Заголовок 3"/>
          <p:cNvSpPr txBox="1">
            <a:spLocks/>
          </p:cNvSpPr>
          <p:nvPr/>
        </p:nvSpPr>
        <p:spPr>
          <a:xfrm>
            <a:off x="431371" y="4537243"/>
            <a:ext cx="2400267" cy="1264991"/>
          </a:xfrm>
          <a:prstGeom prst="rect">
            <a:avLst/>
          </a:prstGeom>
        </p:spPr>
        <p:txBody>
          <a:bodyPr vert="horz" lIns="91438" tIns="45719" rIns="91438" bIns="45719"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2100" dirty="0">
                <a:solidFill>
                  <a:srgbClr val="222222"/>
                </a:solidFill>
                <a:latin typeface="Segoe UI Semilight" panose="020B0402040204020203" pitchFamily="34" charset="0"/>
                <a:ea typeface="Segoe UI Light" charset="0"/>
                <a:cs typeface="Segoe UI Semilight" panose="020B0402040204020203" pitchFamily="34" charset="0"/>
              </a:rPr>
              <a:t>Фискальный накопитель</a:t>
            </a:r>
          </a:p>
          <a:p>
            <a:r>
              <a:rPr lang="ru-RU" sz="2100" dirty="0">
                <a:solidFill>
                  <a:srgbClr val="222222"/>
                </a:solidFill>
                <a:latin typeface="Segoe UI Semilight" panose="020B0402040204020203" pitchFamily="34" charset="0"/>
                <a:ea typeface="Segoe UI Light" charset="0"/>
                <a:cs typeface="Segoe UI Semilight" panose="020B0402040204020203" pitchFamily="34" charset="0"/>
              </a:rPr>
              <a:t>вместо ЭКЛЗ</a:t>
            </a:r>
          </a:p>
        </p:txBody>
      </p:sp>
      <p:cxnSp>
        <p:nvCxnSpPr>
          <p:cNvPr id="4" name="Прямая соединительная линия 3"/>
          <p:cNvCxnSpPr/>
          <p:nvPr/>
        </p:nvCxnSpPr>
        <p:spPr>
          <a:xfrm>
            <a:off x="3023659" y="4581128"/>
            <a:ext cx="0" cy="1728192"/>
          </a:xfrm>
          <a:prstGeom prst="line">
            <a:avLst/>
          </a:prstGeom>
          <a:ln>
            <a:solidFill>
              <a:srgbClr val="7BAF31"/>
            </a:solidFill>
          </a:ln>
        </p:spPr>
        <p:style>
          <a:lnRef idx="1">
            <a:schemeClr val="accent2"/>
          </a:lnRef>
          <a:fillRef idx="0">
            <a:schemeClr val="accent2"/>
          </a:fillRef>
          <a:effectRef idx="0">
            <a:schemeClr val="accent2"/>
          </a:effectRef>
          <a:fontRef idx="minor">
            <a:schemeClr val="tx1"/>
          </a:fontRef>
        </p:style>
      </p:cxnSp>
      <p:cxnSp>
        <p:nvCxnSpPr>
          <p:cNvPr id="19" name="Прямая соединительная линия 18"/>
          <p:cNvCxnSpPr/>
          <p:nvPr/>
        </p:nvCxnSpPr>
        <p:spPr>
          <a:xfrm>
            <a:off x="6096288" y="4637559"/>
            <a:ext cx="0" cy="1728192"/>
          </a:xfrm>
          <a:prstGeom prst="line">
            <a:avLst/>
          </a:prstGeom>
          <a:ln>
            <a:solidFill>
              <a:srgbClr val="7BAF31"/>
            </a:solidFill>
          </a:ln>
        </p:spPr>
        <p:style>
          <a:lnRef idx="1">
            <a:schemeClr val="accent2"/>
          </a:lnRef>
          <a:fillRef idx="0">
            <a:schemeClr val="accent2"/>
          </a:fillRef>
          <a:effectRef idx="0">
            <a:schemeClr val="accent2"/>
          </a:effectRef>
          <a:fontRef idx="minor">
            <a:schemeClr val="tx1"/>
          </a:fontRef>
        </p:style>
      </p:cxnSp>
      <p:cxnSp>
        <p:nvCxnSpPr>
          <p:cNvPr id="20" name="Прямая соединительная линия 19"/>
          <p:cNvCxnSpPr/>
          <p:nvPr/>
        </p:nvCxnSpPr>
        <p:spPr>
          <a:xfrm>
            <a:off x="9168341" y="4581128"/>
            <a:ext cx="0" cy="1728192"/>
          </a:xfrm>
          <a:prstGeom prst="line">
            <a:avLst/>
          </a:prstGeom>
          <a:ln>
            <a:solidFill>
              <a:srgbClr val="7BAF31"/>
            </a:solidFill>
          </a:ln>
        </p:spPr>
        <p:style>
          <a:lnRef idx="1">
            <a:schemeClr val="accent2"/>
          </a:lnRef>
          <a:fillRef idx="0">
            <a:schemeClr val="accent2"/>
          </a:fillRef>
          <a:effectRef idx="0">
            <a:schemeClr val="accent2"/>
          </a:effectRef>
          <a:fontRef idx="minor">
            <a:schemeClr val="tx1"/>
          </a:fontRef>
        </p:style>
      </p:cxnSp>
      <p:sp>
        <p:nvSpPr>
          <p:cNvPr id="21" name="Заголовок 3"/>
          <p:cNvSpPr txBox="1">
            <a:spLocks/>
          </p:cNvSpPr>
          <p:nvPr/>
        </p:nvSpPr>
        <p:spPr>
          <a:xfrm>
            <a:off x="3288011" y="4537243"/>
            <a:ext cx="2400267" cy="1264991"/>
          </a:xfrm>
          <a:prstGeom prst="rect">
            <a:avLst/>
          </a:prstGeom>
        </p:spPr>
        <p:txBody>
          <a:bodyPr vert="horz" lIns="91438" tIns="45719" rIns="91438" bIns="45719"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2100" dirty="0">
                <a:solidFill>
                  <a:srgbClr val="222222"/>
                </a:solidFill>
                <a:latin typeface="Segoe UI Semilight" panose="020B0402040204020203" pitchFamily="34" charset="0"/>
                <a:ea typeface="Segoe UI Light" charset="0"/>
                <a:cs typeface="Segoe UI Semilight" panose="020B0402040204020203" pitchFamily="34" charset="0"/>
              </a:rPr>
              <a:t>Новые реквизиты кассового чека</a:t>
            </a:r>
          </a:p>
        </p:txBody>
      </p:sp>
      <p:sp>
        <p:nvSpPr>
          <p:cNvPr id="22" name="Заголовок 3"/>
          <p:cNvSpPr txBox="1">
            <a:spLocks/>
          </p:cNvSpPr>
          <p:nvPr/>
        </p:nvSpPr>
        <p:spPr>
          <a:xfrm>
            <a:off x="6360352" y="4537243"/>
            <a:ext cx="2807989" cy="1264991"/>
          </a:xfrm>
          <a:prstGeom prst="rect">
            <a:avLst/>
          </a:prstGeom>
        </p:spPr>
        <p:txBody>
          <a:bodyPr vert="horz" lIns="91438" tIns="45719" rIns="91438" bIns="45719"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2100" dirty="0">
                <a:solidFill>
                  <a:srgbClr val="222222"/>
                </a:solidFill>
                <a:latin typeface="Segoe UI Semilight" panose="020B0402040204020203" pitchFamily="34" charset="0"/>
                <a:ea typeface="Segoe UI Light" charset="0"/>
                <a:cs typeface="Segoe UI Semilight" panose="020B0402040204020203" pitchFamily="34" charset="0"/>
              </a:rPr>
              <a:t>Настройка опера-тора фискальных данных </a:t>
            </a:r>
          </a:p>
        </p:txBody>
      </p:sp>
      <p:sp>
        <p:nvSpPr>
          <p:cNvPr id="23" name="Заголовок 3"/>
          <p:cNvSpPr txBox="1">
            <a:spLocks/>
          </p:cNvSpPr>
          <p:nvPr/>
        </p:nvSpPr>
        <p:spPr>
          <a:xfrm>
            <a:off x="9432693" y="4537243"/>
            <a:ext cx="2400267" cy="1264991"/>
          </a:xfrm>
          <a:prstGeom prst="rect">
            <a:avLst/>
          </a:prstGeom>
        </p:spPr>
        <p:txBody>
          <a:bodyPr vert="horz" lIns="91438" tIns="45719" rIns="91438" bIns="45719"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2100" dirty="0">
                <a:solidFill>
                  <a:srgbClr val="222222"/>
                </a:solidFill>
                <a:latin typeface="Segoe UI Semilight" panose="020B0402040204020203" pitchFamily="34" charset="0"/>
                <a:ea typeface="Segoe UI Light" charset="0"/>
                <a:cs typeface="Segoe UI Semilight" panose="020B0402040204020203" pitchFamily="34" charset="0"/>
              </a:rPr>
              <a:t>Подключение </a:t>
            </a:r>
          </a:p>
          <a:p>
            <a:r>
              <a:rPr lang="ru-RU" sz="2100" dirty="0">
                <a:solidFill>
                  <a:srgbClr val="222222"/>
                </a:solidFill>
                <a:latin typeface="Segoe UI Semilight" panose="020B0402040204020203" pitchFamily="34" charset="0"/>
                <a:ea typeface="Segoe UI Light" charset="0"/>
                <a:cs typeface="Segoe UI Semilight" panose="020B0402040204020203" pitchFamily="34" charset="0"/>
              </a:rPr>
              <a:t>к интернету</a:t>
            </a:r>
          </a:p>
        </p:txBody>
      </p:sp>
      <p:sp>
        <p:nvSpPr>
          <p:cNvPr id="3" name="TextBox 2"/>
          <p:cNvSpPr txBox="1"/>
          <p:nvPr/>
        </p:nvSpPr>
        <p:spPr>
          <a:xfrm>
            <a:off x="431371" y="5648178"/>
            <a:ext cx="2243797" cy="800219"/>
          </a:xfrm>
          <a:prstGeom prst="rect">
            <a:avLst/>
          </a:prstGeom>
          <a:noFill/>
        </p:spPr>
        <p:txBody>
          <a:bodyPr wrap="square" rtlCol="0">
            <a:spAutoFit/>
          </a:bodyPr>
          <a:lstStyle/>
          <a:p>
            <a:pPr lvl="0"/>
            <a:r>
              <a:rPr lang="ru-RU" sz="1400" dirty="0">
                <a:solidFill>
                  <a:srgbClr val="707070"/>
                </a:solidFill>
                <a:latin typeface="Segoe UI Semilight" panose="020B0402040204020203" pitchFamily="34" charset="0"/>
                <a:ea typeface="Segoe UI" charset="0"/>
                <a:cs typeface="Segoe UI Semilight" panose="020B0402040204020203" pitchFamily="34" charset="0"/>
              </a:rPr>
              <a:t>1 год для ОСНО или 3 года для УСН, ЕНВД, ПСН</a:t>
            </a:r>
          </a:p>
          <a:p>
            <a:endParaRPr lang="ru-RU" dirty="0"/>
          </a:p>
        </p:txBody>
      </p:sp>
      <p:sp>
        <p:nvSpPr>
          <p:cNvPr id="15" name="TextBox 14"/>
          <p:cNvSpPr txBox="1"/>
          <p:nvPr/>
        </p:nvSpPr>
        <p:spPr>
          <a:xfrm>
            <a:off x="3288011" y="5648178"/>
            <a:ext cx="2243797" cy="800219"/>
          </a:xfrm>
          <a:prstGeom prst="rect">
            <a:avLst/>
          </a:prstGeom>
          <a:noFill/>
        </p:spPr>
        <p:txBody>
          <a:bodyPr wrap="square" rtlCol="0">
            <a:spAutoFit/>
          </a:bodyPr>
          <a:lstStyle/>
          <a:p>
            <a:pPr lvl="0"/>
            <a:r>
              <a:rPr lang="ru-RU" sz="1400" dirty="0">
                <a:solidFill>
                  <a:srgbClr val="707070"/>
                </a:solidFill>
                <a:latin typeface="Segoe UI Semilight" panose="020B0402040204020203" pitchFamily="34" charset="0"/>
                <a:ea typeface="Segoe UI" charset="0"/>
                <a:cs typeface="Segoe UI Semilight" panose="020B0402040204020203" pitchFamily="34" charset="0"/>
              </a:rPr>
              <a:t>товары, НДС, адрес места расчетов, СНО, QR-код</a:t>
            </a:r>
          </a:p>
          <a:p>
            <a:endParaRPr lang="ru-RU" dirty="0"/>
          </a:p>
        </p:txBody>
      </p:sp>
      <p:sp>
        <p:nvSpPr>
          <p:cNvPr id="17" name="TextBox 16"/>
          <p:cNvSpPr txBox="1"/>
          <p:nvPr/>
        </p:nvSpPr>
        <p:spPr>
          <a:xfrm>
            <a:off x="6360352" y="5648178"/>
            <a:ext cx="2243797" cy="800219"/>
          </a:xfrm>
          <a:prstGeom prst="rect">
            <a:avLst/>
          </a:prstGeom>
          <a:noFill/>
        </p:spPr>
        <p:txBody>
          <a:bodyPr wrap="square" rtlCol="0">
            <a:spAutoFit/>
          </a:bodyPr>
          <a:lstStyle/>
          <a:p>
            <a:pPr lvl="0"/>
            <a:r>
              <a:rPr lang="ru-RU" sz="1400" dirty="0">
                <a:solidFill>
                  <a:srgbClr val="707070"/>
                </a:solidFill>
                <a:latin typeface="Segoe UI Semilight" panose="020B0402040204020203" pitchFamily="34" charset="0"/>
                <a:ea typeface="Segoe UI" charset="0"/>
                <a:cs typeface="Segoe UI Semilight" panose="020B0402040204020203" pitchFamily="34" charset="0"/>
              </a:rPr>
              <a:t>для передачи фискальных данных</a:t>
            </a:r>
          </a:p>
          <a:p>
            <a:endParaRPr lang="ru-RU" dirty="0"/>
          </a:p>
        </p:txBody>
      </p:sp>
      <p:sp>
        <p:nvSpPr>
          <p:cNvPr id="18" name="TextBox 17"/>
          <p:cNvSpPr txBox="1"/>
          <p:nvPr/>
        </p:nvSpPr>
        <p:spPr>
          <a:xfrm>
            <a:off x="9432693" y="5648178"/>
            <a:ext cx="2243797" cy="800219"/>
          </a:xfrm>
          <a:prstGeom prst="rect">
            <a:avLst/>
          </a:prstGeom>
          <a:noFill/>
        </p:spPr>
        <p:txBody>
          <a:bodyPr wrap="square" rtlCol="0">
            <a:spAutoFit/>
          </a:bodyPr>
          <a:lstStyle/>
          <a:p>
            <a:pPr lvl="0"/>
            <a:r>
              <a:rPr lang="ru-RU" sz="1400" dirty="0">
                <a:solidFill>
                  <a:srgbClr val="707070"/>
                </a:solidFill>
                <a:latin typeface="Segoe UI Semilight" panose="020B0402040204020203" pitchFamily="34" charset="0"/>
                <a:ea typeface="Segoe UI" charset="0"/>
                <a:cs typeface="Segoe UI Semilight" panose="020B0402040204020203" pitchFamily="34" charset="0"/>
              </a:rPr>
              <a:t>любым способом (</a:t>
            </a:r>
            <a:r>
              <a:rPr lang="en-US" sz="1400" dirty="0" err="1">
                <a:solidFill>
                  <a:srgbClr val="707070"/>
                </a:solidFill>
                <a:latin typeface="Segoe UI Semilight" panose="020B0402040204020203" pitchFamily="34" charset="0"/>
                <a:ea typeface="Segoe UI" charset="0"/>
                <a:cs typeface="Segoe UI Semilight" panose="020B0402040204020203" pitchFamily="34" charset="0"/>
              </a:rPr>
              <a:t>wi-fi</a:t>
            </a:r>
            <a:r>
              <a:rPr lang="en-US" sz="1400" dirty="0">
                <a:solidFill>
                  <a:srgbClr val="707070"/>
                </a:solidFill>
                <a:latin typeface="Segoe UI Semilight" panose="020B0402040204020203" pitchFamily="34" charset="0"/>
                <a:ea typeface="Segoe UI" charset="0"/>
                <a:cs typeface="Segoe UI Semilight" panose="020B0402040204020203" pitchFamily="34" charset="0"/>
              </a:rPr>
              <a:t>, </a:t>
            </a:r>
            <a:r>
              <a:rPr lang="en-US" sz="1400" dirty="0" err="1">
                <a:solidFill>
                  <a:srgbClr val="707070"/>
                </a:solidFill>
                <a:latin typeface="Segoe UI Semilight" panose="020B0402040204020203" pitchFamily="34" charset="0"/>
                <a:ea typeface="Segoe UI" charset="0"/>
                <a:cs typeface="Segoe UI Semilight" panose="020B0402040204020203" pitchFamily="34" charset="0"/>
              </a:rPr>
              <a:t>ethernet</a:t>
            </a:r>
            <a:r>
              <a:rPr lang="en-US" sz="1400" dirty="0">
                <a:solidFill>
                  <a:srgbClr val="707070"/>
                </a:solidFill>
                <a:latin typeface="Segoe UI Semilight" panose="020B0402040204020203" pitchFamily="34" charset="0"/>
                <a:ea typeface="Segoe UI" charset="0"/>
                <a:cs typeface="Segoe UI Semilight" panose="020B0402040204020203" pitchFamily="34" charset="0"/>
              </a:rPr>
              <a:t>, 3G, sim-</a:t>
            </a:r>
            <a:r>
              <a:rPr lang="ru-RU" sz="1400" dirty="0">
                <a:solidFill>
                  <a:srgbClr val="707070"/>
                </a:solidFill>
                <a:latin typeface="Segoe UI Semilight" panose="020B0402040204020203" pitchFamily="34" charset="0"/>
                <a:ea typeface="Segoe UI" charset="0"/>
                <a:cs typeface="Segoe UI Semilight" panose="020B0402040204020203" pitchFamily="34" charset="0"/>
              </a:rPr>
              <a:t>карта</a:t>
            </a:r>
          </a:p>
          <a:p>
            <a:endParaRPr lang="ru-RU" dirty="0"/>
          </a:p>
        </p:txBody>
      </p:sp>
    </p:spTree>
    <p:extLst>
      <p:ext uri="{BB962C8B-B14F-4D97-AF65-F5344CB8AC3E}">
        <p14:creationId xmlns:p14="http://schemas.microsoft.com/office/powerpoint/2010/main" val="17647870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Прямоугольник 23"/>
          <p:cNvSpPr/>
          <p:nvPr/>
        </p:nvSpPr>
        <p:spPr>
          <a:xfrm>
            <a:off x="838202" y="2084851"/>
            <a:ext cx="7159281" cy="3170097"/>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Получает фискальные данные с ККТ, записывает, формирует и проверяет ФП, содержит правила форматно-логического контроля для проверки формата данных</a:t>
            </a: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В настоящее время в реестр фискальных накопителей занесен только ФН-1 изготовителя «РИК» сроком действия 13 месяцев. </a:t>
            </a:r>
            <a:endParaRPr lang="ru-RU" altLang="ru-RU" sz="2000" dirty="0" smtClean="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
            </a:r>
            <a:br>
              <a:rPr lang="ru-RU" altLang="ru-RU" sz="2000" dirty="0">
                <a:latin typeface="Segoe UI" panose="020B0502040204020203" pitchFamily="34" charset="0"/>
                <a:cs typeface="Segoe UI" panose="020B0502040204020203" pitchFamily="34" charset="0"/>
              </a:rPr>
            </a:br>
            <a:r>
              <a:rPr lang="ru-RU" altLang="ru-RU" sz="2000" dirty="0">
                <a:latin typeface="Segoe UI" panose="020B0502040204020203" pitchFamily="34" charset="0"/>
                <a:cs typeface="Segoe UI" panose="020B0502040204020203" pitchFamily="34" charset="0"/>
              </a:rPr>
              <a:t>В массовой продаже фискальных накопителей пока нет</a:t>
            </a: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2" y="1084369"/>
            <a:ext cx="7843025"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Фискальный накопитель</a:t>
            </a: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l="21132" t="68213"/>
          <a:stretch/>
        </p:blipFill>
        <p:spPr>
          <a:xfrm>
            <a:off x="6674812" y="5731728"/>
            <a:ext cx="5242904"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pic>
        <p:nvPicPr>
          <p:cNvPr id="7" name="Picture 2" descr="https://ts21.ru/wa-data/public/shop/products/16/17/1716/images/4723/4723.97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9776" y="1678260"/>
            <a:ext cx="3687261" cy="3364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818313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alnikov\Cloud@Mail.Ru\СКБ КОНТУР\ЭКСТЕРН\ОФД\ИНТЕРНЕТ\преза_Никитина\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4253" y="0"/>
            <a:ext cx="2787072" cy="6876000"/>
          </a:xfrm>
          <a:prstGeom prst="rect">
            <a:avLst/>
          </a:prstGeom>
          <a:noFill/>
          <a:extLst>
            <a:ext uri="{909E8E84-426E-40DD-AFC4-6F175D3DCCD1}">
              <a14:hiddenFill xmlns:a14="http://schemas.microsoft.com/office/drawing/2010/main">
                <a:solidFill>
                  <a:srgbClr val="FFFFFF"/>
                </a:solidFill>
              </a14:hiddenFill>
            </a:ext>
          </a:extLst>
        </p:spPr>
      </p:pic>
      <p:sp>
        <p:nvSpPr>
          <p:cNvPr id="24" name="Прямоугольник 23"/>
          <p:cNvSpPr/>
          <p:nvPr/>
        </p:nvSpPr>
        <p:spPr>
          <a:xfrm>
            <a:off x="838202" y="2084851"/>
            <a:ext cx="6702081" cy="4401203"/>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Сроки действия ФН (от момента регистрации ККТ):</a:t>
            </a: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ПСН, ЕНВД, УСН, услуги населению – не менее 36 месяцев. Исключения: торговля подакцизными товарами, сезонные работы, ККТ без передачи ОФД – не менее 13 месяцев</a:t>
            </a: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Прочие – 13 месяцев. </a:t>
            </a:r>
            <a:endParaRPr lang="en-US" altLang="ru-RU" sz="2000" dirty="0" smtClean="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en-US" altLang="ru-RU" sz="2000" dirty="0" smtClean="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2000" dirty="0" smtClean="0">
                <a:latin typeface="Segoe UI" panose="020B0502040204020203" pitchFamily="34" charset="0"/>
                <a:cs typeface="Segoe UI" panose="020B0502040204020203" pitchFamily="34" charset="0"/>
              </a:rPr>
              <a:t>На </a:t>
            </a:r>
            <a:r>
              <a:rPr lang="ru-RU" altLang="ru-RU" sz="2000" dirty="0">
                <a:latin typeface="Segoe UI" panose="020B0502040204020203" pitchFamily="34" charset="0"/>
                <a:cs typeface="Segoe UI" panose="020B0502040204020203" pitchFamily="34" charset="0"/>
              </a:rPr>
              <a:t>рассмотрении ФН на 15,18, 36 </a:t>
            </a:r>
            <a:r>
              <a:rPr lang="ru-RU" altLang="ru-RU" sz="2000" dirty="0" smtClean="0">
                <a:latin typeface="Segoe UI" panose="020B0502040204020203" pitchFamily="34" charset="0"/>
                <a:cs typeface="Segoe UI" panose="020B0502040204020203" pitchFamily="34" charset="0"/>
              </a:rPr>
              <a:t>месяцев</a:t>
            </a:r>
          </a:p>
          <a:p>
            <a:pPr marL="342900" lvl="0" indent="-342900" eaLnBrk="0" fontAlgn="base" hangingPunct="0">
              <a:spcBef>
                <a:spcPct val="0"/>
              </a:spcBef>
              <a:spcAft>
                <a:spcPct val="0"/>
              </a:spcAft>
              <a:buFont typeface="Arial" panose="020B0604020202020204" pitchFamily="34" charset="0"/>
              <a:buChar char="•"/>
            </a:pPr>
            <a:endParaRPr lang="ru-RU" altLang="ru-RU" sz="20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Срок хранения использованного фискального накопителя – 5 лет</a:t>
            </a: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2" y="1084369"/>
            <a:ext cx="7843025"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Фискальный накопитель</a:t>
            </a:r>
          </a:p>
        </p:txBody>
      </p:sp>
      <p:pic>
        <p:nvPicPr>
          <p:cNvPr id="13" name="Рисунок 12"/>
          <p:cNvPicPr>
            <a:picLocks noChangeAspect="1"/>
          </p:cNvPicPr>
          <p:nvPr/>
        </p:nvPicPr>
        <p:blipFill rotWithShape="1">
          <a:blip r:embed="rId4">
            <a:extLst>
              <a:ext uri="{28A0092B-C50C-407E-A947-70E740481C1C}">
                <a14:useLocalDpi xmlns:a14="http://schemas.microsoft.com/office/drawing/2010/main" val="0"/>
              </a:ext>
            </a:extLst>
          </a:blip>
          <a:srcRect l="21132" t="68213"/>
          <a:stretch/>
        </p:blipFill>
        <p:spPr>
          <a:xfrm>
            <a:off x="6674812" y="5731728"/>
            <a:ext cx="5242904" cy="671417"/>
          </a:xfrm>
          <a:prstGeom prst="rect">
            <a:avLst/>
          </a:prstGeom>
        </p:spPr>
      </p:pic>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341131603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alnikov\Cloud@Mail.Ru\СКБ КОНТУР\ЭКСТЕРН\ОФД\ИНТЕРНЕТ\преза_Никитина\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4253" y="0"/>
            <a:ext cx="2787072" cy="6876000"/>
          </a:xfrm>
          <a:prstGeom prst="rect">
            <a:avLst/>
          </a:prstGeom>
          <a:noFill/>
          <a:extLst>
            <a:ext uri="{909E8E84-426E-40DD-AFC4-6F175D3DCCD1}">
              <a14:hiddenFill xmlns:a14="http://schemas.microsoft.com/office/drawing/2010/main">
                <a:solidFill>
                  <a:srgbClr val="FFFFFF"/>
                </a:solidFill>
              </a14:hiddenFill>
            </a:ext>
          </a:extLst>
        </p:spPr>
      </p:pic>
      <p:sp>
        <p:nvSpPr>
          <p:cNvPr id="24" name="Прямоугольник 23"/>
          <p:cNvSpPr/>
          <p:nvPr/>
        </p:nvSpPr>
        <p:spPr>
          <a:xfrm>
            <a:off x="838202" y="2084851"/>
            <a:ext cx="7468770" cy="3170097"/>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Блокировка фискального накопителя:</a:t>
            </a: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Более 30 суток отбиваются чеки на кассе, </a:t>
            </a:r>
            <a:br>
              <a:rPr lang="ru-RU" altLang="ru-RU" sz="2000" dirty="0">
                <a:latin typeface="Segoe UI" panose="020B0502040204020203" pitchFamily="34" charset="0"/>
                <a:cs typeface="Segoe UI" panose="020B0502040204020203" pitchFamily="34" charset="0"/>
              </a:rPr>
            </a:br>
            <a:r>
              <a:rPr lang="ru-RU" altLang="ru-RU" sz="2000" dirty="0">
                <a:latin typeface="Segoe UI" panose="020B0502040204020203" pitchFamily="34" charset="0"/>
                <a:cs typeface="Segoe UI" panose="020B0502040204020203" pitchFamily="34" charset="0"/>
              </a:rPr>
              <a:t>но фискальные данные не передаются в </a:t>
            </a:r>
            <a:r>
              <a:rPr lang="ru-RU" altLang="ru-RU" sz="2000" dirty="0" smtClean="0">
                <a:latin typeface="Segoe UI" panose="020B0502040204020203" pitchFamily="34" charset="0"/>
                <a:cs typeface="Segoe UI" panose="020B0502040204020203" pitchFamily="34" charset="0"/>
              </a:rPr>
              <a:t>ОФД</a:t>
            </a:r>
            <a:endParaRPr lang="ru-RU" altLang="ru-RU" sz="2000" dirty="0">
              <a:latin typeface="Segoe UI" panose="020B0502040204020203" pitchFamily="34" charset="0"/>
              <a:cs typeface="Segoe UI" panose="020B0502040204020203" pitchFamily="34" charset="0"/>
            </a:endParaRPr>
          </a:p>
          <a:p>
            <a:pPr marL="342900" lvl="0" indent="-342900" eaLnBrk="0" fontAlgn="base" hangingPunct="0">
              <a:spcBef>
                <a:spcPct val="0"/>
              </a:spcBef>
              <a:spcAft>
                <a:spcPct val="0"/>
              </a:spcAft>
              <a:buFont typeface="Arial" panose="020B0604020202020204" pitchFamily="34" charset="0"/>
              <a:buChar char="•"/>
            </a:pPr>
            <a:endParaRPr lang="ru-RU" altLang="ru-RU" sz="2000" dirty="0">
              <a:latin typeface="Segoe UI" panose="020B0502040204020203" pitchFamily="34" charset="0"/>
              <a:cs typeface="Segoe UI" panose="020B0502040204020203" pitchFamily="34" charset="0"/>
            </a:endParaRP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Более 24 часов длится </a:t>
            </a:r>
            <a:r>
              <a:rPr lang="ru-RU" altLang="ru-RU" sz="2000" dirty="0" smtClean="0">
                <a:latin typeface="Segoe UI" panose="020B0502040204020203" pitchFamily="34" charset="0"/>
                <a:cs typeface="Segoe UI" panose="020B0502040204020203" pitchFamily="34" charset="0"/>
              </a:rPr>
              <a:t>смена</a:t>
            </a:r>
            <a:endParaRPr lang="ru-RU" altLang="ru-RU" sz="2000" dirty="0">
              <a:latin typeface="Segoe UI" panose="020B0502040204020203" pitchFamily="34" charset="0"/>
              <a:cs typeface="Segoe UI" panose="020B0502040204020203" pitchFamily="34" charset="0"/>
            </a:endParaRPr>
          </a:p>
          <a:p>
            <a:pPr marL="342900" lvl="0" indent="-342900" eaLnBrk="0" fontAlgn="base" hangingPunct="0">
              <a:spcBef>
                <a:spcPct val="0"/>
              </a:spcBef>
              <a:spcAft>
                <a:spcPct val="0"/>
              </a:spcAft>
              <a:buFont typeface="Arial" panose="020B0604020202020204" pitchFamily="34" charset="0"/>
              <a:buChar char="•"/>
            </a:pPr>
            <a:endParaRPr lang="ru-RU" altLang="ru-RU" sz="20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Разблокировка кассы производится исправлением ошибки</a:t>
            </a: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2" y="1084369"/>
            <a:ext cx="7843025"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Фискальный накопитель</a:t>
            </a:r>
          </a:p>
        </p:txBody>
      </p:sp>
      <p:pic>
        <p:nvPicPr>
          <p:cNvPr id="13" name="Рисунок 12"/>
          <p:cNvPicPr>
            <a:picLocks noChangeAspect="1"/>
          </p:cNvPicPr>
          <p:nvPr/>
        </p:nvPicPr>
        <p:blipFill rotWithShape="1">
          <a:blip r:embed="rId4">
            <a:extLst>
              <a:ext uri="{28A0092B-C50C-407E-A947-70E740481C1C}">
                <a14:useLocalDpi xmlns:a14="http://schemas.microsoft.com/office/drawing/2010/main" val="0"/>
              </a:ext>
            </a:extLst>
          </a:blip>
          <a:srcRect l="21132" t="68213"/>
          <a:stretch/>
        </p:blipFill>
        <p:spPr>
          <a:xfrm>
            <a:off x="6674812" y="5731728"/>
            <a:ext cx="5242904" cy="671417"/>
          </a:xfrm>
          <a:prstGeom prst="rect">
            <a:avLst/>
          </a:prstGeom>
        </p:spPr>
      </p:pic>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2764009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salnikov\Cloud@Mail.Ru\СКБ КОНТУР\ЭКСТЕРН\ОФД\ИНТЕРНЕТ\преза_Никитина\48.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4253" y="0"/>
            <a:ext cx="2787072" cy="6876000"/>
          </a:xfrm>
          <a:prstGeom prst="rect">
            <a:avLst/>
          </a:prstGeom>
          <a:noFill/>
          <a:extLst>
            <a:ext uri="{909E8E84-426E-40DD-AFC4-6F175D3DCCD1}">
              <a14:hiddenFill xmlns:a14="http://schemas.microsoft.com/office/drawing/2010/main">
                <a:solidFill>
                  <a:srgbClr val="FFFFFF"/>
                </a:solidFill>
              </a14:hiddenFill>
            </a:ext>
          </a:extLst>
        </p:spPr>
      </p:pic>
      <p:sp>
        <p:nvSpPr>
          <p:cNvPr id="24" name="Прямоугольник 23"/>
          <p:cNvSpPr/>
          <p:nvPr/>
        </p:nvSpPr>
        <p:spPr>
          <a:xfrm>
            <a:off x="838202" y="2084851"/>
            <a:ext cx="7468770" cy="2862320"/>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Смена ФН:</a:t>
            </a: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a:p>
            <a:pPr marL="342900" lvl="0" indent="-342900" eaLnBrk="0" fontAlgn="base" hangingPunct="0">
              <a:spcBef>
                <a:spcPct val="0"/>
              </a:spcBef>
              <a:spcAft>
                <a:spcPct val="0"/>
              </a:spcAft>
              <a:buFont typeface="Arial" panose="020B0604020202020204" pitchFamily="34" charset="0"/>
              <a:buChar char="•"/>
            </a:pPr>
            <a:r>
              <a:rPr lang="ru-RU" altLang="ru-RU" sz="2000" dirty="0" smtClean="0">
                <a:latin typeface="Segoe UI" panose="020B0502040204020203" pitchFamily="34" charset="0"/>
                <a:cs typeface="Segoe UI" panose="020B0502040204020203" pitchFamily="34" charset="0"/>
              </a:rPr>
              <a:t>Закончился </a:t>
            </a:r>
            <a:r>
              <a:rPr lang="ru-RU" altLang="ru-RU" sz="2000" dirty="0">
                <a:latin typeface="Segoe UI" panose="020B0502040204020203" pitchFamily="34" charset="0"/>
                <a:cs typeface="Segoe UI" panose="020B0502040204020203" pitchFamily="34" charset="0"/>
              </a:rPr>
              <a:t>срок действия или заполнена память ФН</a:t>
            </a:r>
          </a:p>
          <a:p>
            <a:pPr marL="342900" lvl="0" indent="-342900" eaLnBrk="0" fontAlgn="base" hangingPunct="0">
              <a:spcBef>
                <a:spcPct val="0"/>
              </a:spcBef>
              <a:spcAft>
                <a:spcPct val="0"/>
              </a:spcAft>
              <a:buFont typeface="Arial" panose="020B0604020202020204" pitchFamily="34" charset="0"/>
              <a:buChar char="•"/>
            </a:pPr>
            <a:r>
              <a:rPr lang="ru-RU" altLang="ru-RU" sz="2000" dirty="0" smtClean="0">
                <a:latin typeface="Segoe UI" panose="020B0502040204020203" pitchFamily="34" charset="0"/>
                <a:cs typeface="Segoe UI" panose="020B0502040204020203" pitchFamily="34" charset="0"/>
              </a:rPr>
              <a:t>Сменился </a:t>
            </a:r>
            <a:r>
              <a:rPr lang="ru-RU" altLang="ru-RU" sz="2000" dirty="0">
                <a:latin typeface="Segoe UI" panose="020B0502040204020203" pitchFamily="34" charset="0"/>
                <a:cs typeface="Segoe UI" panose="020B0502040204020203" pitchFamily="34" charset="0"/>
              </a:rPr>
              <a:t>ИНН</a:t>
            </a: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Неверно введен регистрационный номер ККТ </a:t>
            </a:r>
          </a:p>
          <a:p>
            <a:pPr marL="342900" lvl="0" indent="-342900" eaLnBrk="0" fontAlgn="base" hangingPunct="0">
              <a:spcBef>
                <a:spcPct val="0"/>
              </a:spcBef>
              <a:spcAft>
                <a:spcPct val="0"/>
              </a:spcAft>
              <a:buFont typeface="Arial" panose="020B0604020202020204" pitchFamily="34" charset="0"/>
              <a:buChar char="•"/>
            </a:pPr>
            <a:endParaRPr lang="ru-RU" altLang="ru-RU" sz="20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Замена ФН влечет перерегистрацию кассы </a:t>
            </a: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2" y="1084369"/>
            <a:ext cx="7843025"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Фискальный накопитель</a:t>
            </a:r>
          </a:p>
        </p:txBody>
      </p:sp>
      <p:pic>
        <p:nvPicPr>
          <p:cNvPr id="13" name="Рисунок 12"/>
          <p:cNvPicPr>
            <a:picLocks noChangeAspect="1"/>
          </p:cNvPicPr>
          <p:nvPr/>
        </p:nvPicPr>
        <p:blipFill rotWithShape="1">
          <a:blip r:embed="rId4">
            <a:extLst>
              <a:ext uri="{28A0092B-C50C-407E-A947-70E740481C1C}">
                <a14:useLocalDpi xmlns:a14="http://schemas.microsoft.com/office/drawing/2010/main" val="0"/>
              </a:ext>
            </a:extLst>
          </a:blip>
          <a:srcRect l="21132" t="68213"/>
          <a:stretch/>
        </p:blipFill>
        <p:spPr>
          <a:xfrm>
            <a:off x="6674812" y="5731728"/>
            <a:ext cx="5242904" cy="671417"/>
          </a:xfrm>
          <a:prstGeom prst="rect">
            <a:avLst/>
          </a:prstGeom>
        </p:spPr>
      </p:pic>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35147692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2" y="2084851"/>
            <a:ext cx="10826417" cy="1923601"/>
          </a:xfrm>
          <a:prstGeom prst="rect">
            <a:avLst/>
          </a:prstGeom>
        </p:spPr>
        <p:txBody>
          <a:bodyPr wrap="square" lIns="91438" tIns="45719" rIns="91438" bIns="45719">
            <a:spAutoFit/>
          </a:bodyPr>
          <a:lstStyle/>
          <a:p>
            <a:pPr marL="285750" lvl="0" indent="-285750" eaLnBrk="0" fontAlgn="base" hangingPunct="0">
              <a:spcBef>
                <a:spcPct val="0"/>
              </a:spcBef>
              <a:spcAft>
                <a:spcPct val="0"/>
              </a:spcAft>
              <a:buFont typeface="Arial" panose="020B0604020202020204" pitchFamily="34" charset="0"/>
              <a:buChar char="•"/>
            </a:pPr>
            <a:r>
              <a:rPr lang="ru-RU" altLang="ru-RU" sz="1700" dirty="0">
                <a:latin typeface="Segoe UI" panose="020B0502040204020203" pitchFamily="34" charset="0"/>
                <a:cs typeface="Segoe UI" panose="020B0502040204020203" pitchFamily="34" charset="0"/>
              </a:rPr>
              <a:t>Имеет соответствующие лицензии для ведения деятельности в качестве ОФД,</a:t>
            </a:r>
          </a:p>
          <a:p>
            <a:pPr marL="285750" lvl="0" indent="-285750" eaLnBrk="0" fontAlgn="base" hangingPunct="0">
              <a:spcBef>
                <a:spcPct val="0"/>
              </a:spcBef>
              <a:spcAft>
                <a:spcPct val="0"/>
              </a:spcAft>
              <a:buFont typeface="Arial" panose="020B0604020202020204" pitchFamily="34" charset="0"/>
              <a:buChar char="•"/>
            </a:pPr>
            <a:r>
              <a:rPr lang="ru-RU" altLang="ru-RU" sz="1700" dirty="0">
                <a:latin typeface="Segoe UI" panose="020B0502040204020203" pitchFamily="34" charset="0"/>
                <a:cs typeface="Segoe UI" panose="020B0502040204020203" pitchFamily="34" charset="0"/>
              </a:rPr>
              <a:t>Обладает необходимыми техническими средствами, включая шифровальные,</a:t>
            </a:r>
          </a:p>
          <a:p>
            <a:pPr marL="285750" lvl="0" indent="-285750" eaLnBrk="0" fontAlgn="base" hangingPunct="0">
              <a:spcBef>
                <a:spcPct val="0"/>
              </a:spcBef>
              <a:spcAft>
                <a:spcPct val="0"/>
              </a:spcAft>
              <a:buFont typeface="Arial" panose="020B0604020202020204" pitchFamily="34" charset="0"/>
              <a:buChar char="•"/>
            </a:pPr>
            <a:r>
              <a:rPr lang="ru-RU" altLang="ru-RU" sz="1700" dirty="0">
                <a:latin typeface="Segoe UI" panose="020B0502040204020203" pitchFamily="34" charset="0"/>
                <a:cs typeface="Segoe UI" panose="020B0502040204020203" pitchFamily="34" charset="0"/>
              </a:rPr>
              <a:t>Прошел проверку экспертной организации на соответствие требованиям 54-ФЗ,</a:t>
            </a:r>
          </a:p>
          <a:p>
            <a:pPr marL="285750" lvl="0" indent="-285750" eaLnBrk="0" fontAlgn="base" hangingPunct="0">
              <a:spcBef>
                <a:spcPct val="0"/>
              </a:spcBef>
              <a:spcAft>
                <a:spcPct val="0"/>
              </a:spcAft>
              <a:buFont typeface="Arial" panose="020B0604020202020204" pitchFamily="34" charset="0"/>
              <a:buChar char="•"/>
            </a:pPr>
            <a:r>
              <a:rPr lang="ru-RU" altLang="ru-RU" sz="1700" dirty="0">
                <a:latin typeface="Segoe UI" panose="020B0502040204020203" pitchFamily="34" charset="0"/>
                <a:cs typeface="Segoe UI" panose="020B0502040204020203" pitchFamily="34" charset="0"/>
              </a:rPr>
              <a:t>Получил статус оператора фискальных данных и занесен в реестр ФНС.</a:t>
            </a:r>
          </a:p>
          <a:p>
            <a:pPr lvl="0" eaLnBrk="0" fontAlgn="base" hangingPunct="0">
              <a:spcBef>
                <a:spcPct val="0"/>
              </a:spcBef>
              <a:spcAft>
                <a:spcPct val="0"/>
              </a:spcAft>
            </a:pPr>
            <a:endParaRPr lang="ru-RU" altLang="ru-RU" sz="17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1700" dirty="0">
                <a:latin typeface="Segoe UI" panose="020B0502040204020203" pitchFamily="34" charset="0"/>
                <a:cs typeface="Segoe UI" panose="020B0502040204020203" pitchFamily="34" charset="0"/>
              </a:rPr>
              <a:t>Если у ОФД отозвали лицензию – у продавца есть 30 дней для подключения к другому ОФД. </a:t>
            </a:r>
            <a:br>
              <a:rPr lang="ru-RU" altLang="ru-RU" sz="1700" dirty="0">
                <a:latin typeface="Segoe UI" panose="020B0502040204020203" pitchFamily="34" charset="0"/>
                <a:cs typeface="Segoe UI" panose="020B0502040204020203" pitchFamily="34" charset="0"/>
              </a:rPr>
            </a:br>
            <a:r>
              <a:rPr lang="ru-RU" altLang="ru-RU" sz="1700" dirty="0">
                <a:latin typeface="Segoe UI" panose="020B0502040204020203" pitchFamily="34" charset="0"/>
                <a:cs typeface="Segoe UI" panose="020B0502040204020203" pitchFamily="34" charset="0"/>
              </a:rPr>
              <a:t>При смене ОФД необходимо внести изменения в настройке кассы и перерегистрировать </a:t>
            </a:r>
            <a:r>
              <a:rPr lang="ru-RU" altLang="ru-RU" sz="1700" dirty="0" smtClean="0">
                <a:latin typeface="Segoe UI" panose="020B0502040204020203" pitchFamily="34" charset="0"/>
                <a:cs typeface="Segoe UI" panose="020B0502040204020203" pitchFamily="34" charset="0"/>
              </a:rPr>
              <a:t>её</a:t>
            </a:r>
            <a:endParaRPr lang="ru-RU" altLang="ru-RU" sz="20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2" y="1084369"/>
            <a:ext cx="10826417"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Оператор фискальных данных</a:t>
            </a: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t="84107"/>
          <a:stretch/>
        </p:blipFill>
        <p:spPr>
          <a:xfrm>
            <a:off x="5270014" y="6067436"/>
            <a:ext cx="6647703" cy="335709"/>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
        <p:nvSpPr>
          <p:cNvPr id="7" name="Прямоугольник 6"/>
          <p:cNvSpPr/>
          <p:nvPr/>
        </p:nvSpPr>
        <p:spPr>
          <a:xfrm>
            <a:off x="838201" y="5163327"/>
            <a:ext cx="10826417" cy="877161"/>
          </a:xfrm>
          <a:prstGeom prst="rect">
            <a:avLst/>
          </a:prstGeom>
        </p:spPr>
        <p:txBody>
          <a:bodyPr wrap="square" lIns="91438" tIns="45719" rIns="91438" bIns="45719">
            <a:spAutoFit/>
          </a:bodyPr>
          <a:lstStyle/>
          <a:p>
            <a:pPr marL="285750" lvl="0" indent="-285750" eaLnBrk="0" fontAlgn="base" hangingPunct="0">
              <a:spcBef>
                <a:spcPct val="0"/>
              </a:spcBef>
              <a:spcAft>
                <a:spcPct val="0"/>
              </a:spcAft>
              <a:buFont typeface="Arial" panose="020B0604020202020204" pitchFamily="34" charset="0"/>
              <a:buChar char="•"/>
            </a:pPr>
            <a:r>
              <a:rPr lang="ru-RU" altLang="ru-RU" sz="1700" dirty="0">
                <a:latin typeface="Segoe UI" panose="020B0502040204020203" pitchFamily="34" charset="0"/>
                <a:cs typeface="Segoe UI" panose="020B0502040204020203" pitchFamily="34" charset="0"/>
              </a:rPr>
              <a:t>Бесперебойная обработка фискальных данных</a:t>
            </a:r>
          </a:p>
          <a:p>
            <a:pPr marL="285750" lvl="0" indent="-285750" eaLnBrk="0" fontAlgn="base" hangingPunct="0">
              <a:spcBef>
                <a:spcPct val="0"/>
              </a:spcBef>
              <a:spcAft>
                <a:spcPct val="0"/>
              </a:spcAft>
              <a:buFont typeface="Arial" panose="020B0604020202020204" pitchFamily="34" charset="0"/>
              <a:buChar char="•"/>
            </a:pPr>
            <a:r>
              <a:rPr lang="ru-RU" altLang="ru-RU" sz="1700" dirty="0">
                <a:latin typeface="Segoe UI" panose="020B0502040204020203" pitchFamily="34" charset="0"/>
                <a:cs typeface="Segoe UI" panose="020B0502040204020203" pitchFamily="34" charset="0"/>
              </a:rPr>
              <a:t>Надежное хранение полученных сведений и обеспечение конфиденциальности данных</a:t>
            </a:r>
          </a:p>
          <a:p>
            <a:pPr marL="285750" lvl="0" indent="-285750" eaLnBrk="0" fontAlgn="base" hangingPunct="0">
              <a:spcBef>
                <a:spcPct val="0"/>
              </a:spcBef>
              <a:spcAft>
                <a:spcPct val="0"/>
              </a:spcAft>
              <a:buFont typeface="Arial" panose="020B0604020202020204" pitchFamily="34" charset="0"/>
              <a:buChar char="•"/>
            </a:pPr>
            <a:r>
              <a:rPr lang="ru-RU" altLang="ru-RU" sz="1700" dirty="0">
                <a:latin typeface="Segoe UI" panose="020B0502040204020203" pitchFamily="34" charset="0"/>
                <a:cs typeface="Segoe UI" panose="020B0502040204020203" pitchFamily="34" charset="0"/>
              </a:rPr>
              <a:t>Предоставление налоговым органом беспрепятственного доступа к данным </a:t>
            </a:r>
          </a:p>
        </p:txBody>
      </p:sp>
      <p:sp>
        <p:nvSpPr>
          <p:cNvPr id="8" name="Заголовок 3"/>
          <p:cNvSpPr txBox="1">
            <a:spLocks/>
          </p:cNvSpPr>
          <p:nvPr/>
        </p:nvSpPr>
        <p:spPr>
          <a:xfrm>
            <a:off x="838201" y="4169879"/>
            <a:ext cx="10826417"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Обязанности ОФД</a:t>
            </a:r>
          </a:p>
        </p:txBody>
      </p:sp>
    </p:spTree>
    <p:extLst>
      <p:ext uri="{BB962C8B-B14F-4D97-AF65-F5344CB8AC3E}">
        <p14:creationId xmlns:p14="http://schemas.microsoft.com/office/powerpoint/2010/main" val="38863265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Заголовок 3"/>
          <p:cNvSpPr>
            <a:spLocks noGrp="1"/>
          </p:cNvSpPr>
          <p:nvPr/>
        </p:nvSpPr>
        <p:spPr>
          <a:xfrm>
            <a:off x="838768" y="1000709"/>
            <a:ext cx="10515600" cy="961923"/>
          </a:xfrm>
          <a:prstGeom prst="rect">
            <a:avLst/>
          </a:prstGeom>
        </p:spPr>
        <p:txBody>
          <a:bodyPr vert="horz" lIns="91438" tIns="45719" rIns="91438" bIns="45719"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5100" dirty="0">
              <a:solidFill>
                <a:srgbClr val="222222"/>
              </a:solidFill>
              <a:latin typeface="Segoe UI Light" charset="0"/>
              <a:ea typeface="Segoe UI Light" charset="0"/>
              <a:cs typeface="Segoe UI Light" charset="0"/>
            </a:endParaRPr>
          </a:p>
        </p:txBody>
      </p:sp>
      <p:pic>
        <p:nvPicPr>
          <p:cNvPr id="2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202" y="1494265"/>
            <a:ext cx="10290721" cy="48685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Заголовок 3"/>
          <p:cNvSpPr txBox="1">
            <a:spLocks/>
          </p:cNvSpPr>
          <p:nvPr/>
        </p:nvSpPr>
        <p:spPr>
          <a:xfrm>
            <a:off x="2178204" y="278341"/>
            <a:ext cx="9175595"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Онлайн-передача данных</a:t>
            </a:r>
          </a:p>
        </p:txBody>
      </p:sp>
      <p:pic>
        <p:nvPicPr>
          <p:cNvPr id="10" name="Рисунок 9"/>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23858483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27" name="Заголовок 3"/>
          <p:cNvSpPr>
            <a:spLocks noGrp="1"/>
          </p:cNvSpPr>
          <p:nvPr/>
        </p:nvSpPr>
        <p:spPr>
          <a:xfrm>
            <a:off x="838200" y="986746"/>
            <a:ext cx="10515600" cy="9619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5000" dirty="0">
              <a:solidFill>
                <a:srgbClr val="222222"/>
              </a:solidFill>
              <a:latin typeface="Segoe UI Light" charset="0"/>
              <a:ea typeface="Segoe UI Light" charset="0"/>
              <a:cs typeface="Segoe UI Light" charset="0"/>
            </a:endParaRPr>
          </a:p>
        </p:txBody>
      </p:sp>
      <p:sp>
        <p:nvSpPr>
          <p:cNvPr id="10"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Онлайн-передача данных</a:t>
            </a:r>
          </a:p>
        </p:txBody>
      </p:sp>
      <p:pic>
        <p:nvPicPr>
          <p:cNvPr id="12" name="Рисунок 11"/>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
        <p:nvSpPr>
          <p:cNvPr id="8" name="TextBox 7"/>
          <p:cNvSpPr txBox="1"/>
          <p:nvPr/>
        </p:nvSpPr>
        <p:spPr>
          <a:xfrm>
            <a:off x="543367" y="2162086"/>
            <a:ext cx="8868857" cy="3477875"/>
          </a:xfrm>
          <a:prstGeom prst="rect">
            <a:avLst/>
          </a:prstGeom>
          <a:noFill/>
        </p:spPr>
        <p:txBody>
          <a:bodyPr wrap="square" rtlCol="0">
            <a:spAutoFit/>
          </a:bodyPr>
          <a:lstStyle/>
          <a:p>
            <a:r>
              <a:rPr lang="ru-RU" sz="2000" dirty="0">
                <a:latin typeface="Segoe UI" panose="020B0502040204020203" pitchFamily="34" charset="0"/>
                <a:ea typeface="Segoe UI" panose="020B0502040204020203" pitchFamily="34" charset="0"/>
                <a:cs typeface="Segoe UI" panose="020B0502040204020203" pitchFamily="34" charset="0"/>
              </a:rPr>
              <a:t>Кассовая техника передает в адрес ОФД следующие документы:</a:t>
            </a:r>
          </a:p>
          <a:p>
            <a:pPr marL="534988" indent="-361950">
              <a:buClr>
                <a:srgbClr val="00B050"/>
              </a:buClr>
              <a:buFont typeface="Arial" panose="020B0604020202020204" pitchFamily="34" charset="0"/>
              <a:buChar char="•"/>
            </a:pPr>
            <a:r>
              <a:rPr lang="ru-RU" sz="2000" dirty="0">
                <a:latin typeface="Segoe UI" panose="020B0502040204020203" pitchFamily="34" charset="0"/>
                <a:ea typeface="Segoe UI" panose="020B0502040204020203" pitchFamily="34" charset="0"/>
                <a:cs typeface="Segoe UI" panose="020B0502040204020203" pitchFamily="34" charset="0"/>
              </a:rPr>
              <a:t>Отчет о </a:t>
            </a:r>
            <a:r>
              <a:rPr lang="ru-RU" sz="2000" dirty="0" smtClean="0">
                <a:latin typeface="Segoe UI" panose="020B0502040204020203" pitchFamily="34" charset="0"/>
                <a:ea typeface="Segoe UI" panose="020B0502040204020203" pitchFamily="34" charset="0"/>
                <a:cs typeface="Segoe UI" panose="020B0502040204020203" pitchFamily="34" charset="0"/>
              </a:rPr>
              <a:t>регистрации, об изменении параметров регистрации</a:t>
            </a:r>
            <a:endParaRPr lang="ru-RU" sz="2000" dirty="0">
              <a:latin typeface="Segoe UI" panose="020B0502040204020203" pitchFamily="34" charset="0"/>
              <a:ea typeface="Segoe UI" panose="020B0502040204020203" pitchFamily="34" charset="0"/>
              <a:cs typeface="Segoe UI" panose="020B0502040204020203" pitchFamily="34" charset="0"/>
            </a:endParaRPr>
          </a:p>
          <a:p>
            <a:pPr marL="534988" indent="-361950">
              <a:buClr>
                <a:srgbClr val="00B050"/>
              </a:buClr>
              <a:buFont typeface="Arial" panose="020B0604020202020204" pitchFamily="34" charset="0"/>
              <a:buChar char="•"/>
            </a:pPr>
            <a:r>
              <a:rPr lang="ru-RU" sz="2000" dirty="0" smtClean="0">
                <a:latin typeface="Segoe UI" panose="020B0502040204020203" pitchFamily="34" charset="0"/>
                <a:ea typeface="Segoe UI" panose="020B0502040204020203" pitchFamily="34" charset="0"/>
                <a:cs typeface="Segoe UI" panose="020B0502040204020203" pitchFamily="34" charset="0"/>
              </a:rPr>
              <a:t>Отчеты </a:t>
            </a:r>
            <a:r>
              <a:rPr lang="ru-RU" sz="2000" dirty="0">
                <a:latin typeface="Segoe UI" panose="020B0502040204020203" pitchFamily="34" charset="0"/>
                <a:ea typeface="Segoe UI" panose="020B0502040204020203" pitchFamily="34" charset="0"/>
                <a:cs typeface="Segoe UI" panose="020B0502040204020203" pitchFamily="34" charset="0"/>
              </a:rPr>
              <a:t>об </a:t>
            </a:r>
            <a:r>
              <a:rPr lang="ru-RU" sz="2000" dirty="0" smtClean="0">
                <a:latin typeface="Segoe UI" panose="020B0502040204020203" pitchFamily="34" charset="0"/>
                <a:ea typeface="Segoe UI" panose="020B0502040204020203" pitchFamily="34" charset="0"/>
                <a:cs typeface="Segoe UI" panose="020B0502040204020203" pitchFamily="34" charset="0"/>
              </a:rPr>
              <a:t>открытии и закрытии смен</a:t>
            </a:r>
            <a:endParaRPr lang="ru-RU" sz="2000" dirty="0">
              <a:latin typeface="Segoe UI" panose="020B0502040204020203" pitchFamily="34" charset="0"/>
              <a:ea typeface="Segoe UI" panose="020B0502040204020203" pitchFamily="34" charset="0"/>
              <a:cs typeface="Segoe UI" panose="020B0502040204020203" pitchFamily="34" charset="0"/>
            </a:endParaRPr>
          </a:p>
          <a:p>
            <a:pPr marL="534988" indent="-361950">
              <a:buClr>
                <a:srgbClr val="00B050"/>
              </a:buClr>
              <a:buFont typeface="Arial" panose="020B0604020202020204" pitchFamily="34" charset="0"/>
              <a:buChar char="•"/>
            </a:pPr>
            <a:r>
              <a:rPr lang="ru-RU" sz="2000" dirty="0">
                <a:latin typeface="Segoe UI" panose="020B0502040204020203" pitchFamily="34" charset="0"/>
                <a:ea typeface="Segoe UI" panose="020B0502040204020203" pitchFamily="34" charset="0"/>
                <a:cs typeface="Segoe UI" panose="020B0502040204020203" pitchFamily="34" charset="0"/>
              </a:rPr>
              <a:t>Кассовые чеки (</a:t>
            </a:r>
            <a:r>
              <a:rPr lang="ru-RU" sz="2000" dirty="0" smtClean="0">
                <a:latin typeface="Segoe UI" panose="020B0502040204020203" pitchFamily="34" charset="0"/>
                <a:ea typeface="Segoe UI" panose="020B0502040204020203" pitchFamily="34" charset="0"/>
                <a:cs typeface="Segoe UI" panose="020B0502040204020203" pitchFamily="34" charset="0"/>
              </a:rPr>
              <a:t>БСО)</a:t>
            </a:r>
          </a:p>
          <a:p>
            <a:pPr marL="534988" indent="-361950">
              <a:buClr>
                <a:srgbClr val="00B050"/>
              </a:buClr>
              <a:buFont typeface="Arial" panose="020B0604020202020204" pitchFamily="34" charset="0"/>
              <a:buChar char="•"/>
            </a:pPr>
            <a:r>
              <a:rPr lang="ru-RU" sz="2000" dirty="0">
                <a:latin typeface="Segoe UI" panose="020B0502040204020203" pitchFamily="34" charset="0"/>
                <a:ea typeface="Segoe UI" panose="020B0502040204020203" pitchFamily="34" charset="0"/>
                <a:cs typeface="Segoe UI" panose="020B0502040204020203" pitchFamily="34" charset="0"/>
              </a:rPr>
              <a:t>К</a:t>
            </a:r>
            <a:r>
              <a:rPr lang="ru-RU" sz="2000" dirty="0" smtClean="0">
                <a:latin typeface="Segoe UI" panose="020B0502040204020203" pitchFamily="34" charset="0"/>
                <a:ea typeface="Segoe UI" panose="020B0502040204020203" pitchFamily="34" charset="0"/>
                <a:cs typeface="Segoe UI" panose="020B0502040204020203" pitchFamily="34" charset="0"/>
              </a:rPr>
              <a:t>ассовые чеки </a:t>
            </a:r>
            <a:r>
              <a:rPr lang="ru-RU" sz="2000" dirty="0">
                <a:latin typeface="Segoe UI" panose="020B0502040204020203" pitchFamily="34" charset="0"/>
                <a:ea typeface="Segoe UI" panose="020B0502040204020203" pitchFamily="34" charset="0"/>
                <a:cs typeface="Segoe UI" panose="020B0502040204020203" pitchFamily="34" charset="0"/>
              </a:rPr>
              <a:t>коррекции (</a:t>
            </a:r>
            <a:r>
              <a:rPr lang="ru-RU" sz="2000" dirty="0" smtClean="0">
                <a:latin typeface="Segoe UI" panose="020B0502040204020203" pitchFamily="34" charset="0"/>
                <a:ea typeface="Segoe UI" panose="020B0502040204020203" pitchFamily="34" charset="0"/>
                <a:cs typeface="Segoe UI" panose="020B0502040204020203" pitchFamily="34" charset="0"/>
              </a:rPr>
              <a:t>позволяют </a:t>
            </a:r>
            <a:r>
              <a:rPr lang="ru-RU" sz="2000" dirty="0">
                <a:latin typeface="Segoe UI" panose="020B0502040204020203" pitchFamily="34" charset="0"/>
                <a:ea typeface="Segoe UI" panose="020B0502040204020203" pitchFamily="34" charset="0"/>
                <a:cs typeface="Segoe UI" panose="020B0502040204020203" pitchFamily="34" charset="0"/>
              </a:rPr>
              <a:t>корректировать суммы </a:t>
            </a:r>
            <a:r>
              <a:rPr lang="ru-RU" sz="2000" dirty="0" smtClean="0">
                <a:latin typeface="Segoe UI" panose="020B0502040204020203" pitchFamily="34" charset="0"/>
                <a:ea typeface="Segoe UI" panose="020B0502040204020203" pitchFamily="34" charset="0"/>
                <a:cs typeface="Segoe UI" panose="020B0502040204020203" pitchFamily="34" charset="0"/>
              </a:rPr>
              <a:t>оплат </a:t>
            </a:r>
            <a:r>
              <a:rPr lang="ru-RU" sz="2000" dirty="0">
                <a:latin typeface="Segoe UI" panose="020B0502040204020203" pitchFamily="34" charset="0"/>
                <a:ea typeface="Segoe UI" panose="020B0502040204020203" pitchFamily="34" charset="0"/>
                <a:cs typeface="Segoe UI" panose="020B0502040204020203" pitchFamily="34" charset="0"/>
              </a:rPr>
              <a:t>до завершения </a:t>
            </a:r>
            <a:r>
              <a:rPr lang="ru-RU" sz="2000" dirty="0" smtClean="0">
                <a:latin typeface="Segoe UI" panose="020B0502040204020203" pitchFamily="34" charset="0"/>
                <a:ea typeface="Segoe UI" panose="020B0502040204020203" pitchFamily="34" charset="0"/>
                <a:cs typeface="Segoe UI" panose="020B0502040204020203" pitchFamily="34" charset="0"/>
              </a:rPr>
              <a:t>смены - самостоятельно </a:t>
            </a:r>
            <a:r>
              <a:rPr lang="ru-RU" sz="2000" dirty="0">
                <a:latin typeface="Segoe UI" panose="020B0502040204020203" pitchFamily="34" charset="0"/>
                <a:ea typeface="Segoe UI" panose="020B0502040204020203" pitchFamily="34" charset="0"/>
                <a:cs typeface="Segoe UI" panose="020B0502040204020203" pitchFamily="34" charset="0"/>
              </a:rPr>
              <a:t>либо по </a:t>
            </a:r>
            <a:r>
              <a:rPr lang="ru-RU" sz="2000" dirty="0" smtClean="0">
                <a:latin typeface="Segoe UI" panose="020B0502040204020203" pitchFamily="34" charset="0"/>
                <a:ea typeface="Segoe UI" panose="020B0502040204020203" pitchFamily="34" charset="0"/>
                <a:cs typeface="Segoe UI" panose="020B0502040204020203" pitchFamily="34" charset="0"/>
              </a:rPr>
              <a:t>предписанию)</a:t>
            </a:r>
          </a:p>
          <a:p>
            <a:pPr marL="534988" indent="-361950">
              <a:buClr>
                <a:srgbClr val="00B050"/>
              </a:buClr>
              <a:buFont typeface="Arial" panose="020B0604020202020204" pitchFamily="34" charset="0"/>
              <a:buChar char="•"/>
            </a:pPr>
            <a:r>
              <a:rPr lang="ru-RU" sz="2000" dirty="0" smtClean="0">
                <a:latin typeface="Segoe UI" panose="020B0502040204020203" pitchFamily="34" charset="0"/>
                <a:ea typeface="Segoe UI" panose="020B0502040204020203" pitchFamily="34" charset="0"/>
                <a:cs typeface="Segoe UI" panose="020B0502040204020203" pitchFamily="34" charset="0"/>
              </a:rPr>
              <a:t>Отчет о текущем состоянии расчетов</a:t>
            </a:r>
            <a:endParaRPr lang="ru-RU" sz="2000" dirty="0">
              <a:latin typeface="Segoe UI" panose="020B0502040204020203" pitchFamily="34" charset="0"/>
              <a:ea typeface="Segoe UI" panose="020B0502040204020203" pitchFamily="34" charset="0"/>
              <a:cs typeface="Segoe UI" panose="020B0502040204020203" pitchFamily="34" charset="0"/>
            </a:endParaRPr>
          </a:p>
          <a:p>
            <a:pPr marL="534988" indent="-361950">
              <a:buClr>
                <a:srgbClr val="00B050"/>
              </a:buClr>
              <a:buFont typeface="Arial" panose="020B0604020202020204" pitchFamily="34" charset="0"/>
              <a:buChar char="•"/>
            </a:pPr>
            <a:r>
              <a:rPr lang="ru-RU" sz="2000" dirty="0" smtClean="0">
                <a:latin typeface="Segoe UI" panose="020B0502040204020203" pitchFamily="34" charset="0"/>
                <a:ea typeface="Segoe UI" panose="020B0502040204020203" pitchFamily="34" charset="0"/>
                <a:cs typeface="Segoe UI" panose="020B0502040204020203" pitchFamily="34" charset="0"/>
              </a:rPr>
              <a:t>Отчет </a:t>
            </a:r>
            <a:r>
              <a:rPr lang="ru-RU" sz="2000" dirty="0">
                <a:latin typeface="Segoe UI" panose="020B0502040204020203" pitchFamily="34" charset="0"/>
                <a:ea typeface="Segoe UI" panose="020B0502040204020203" pitchFamily="34" charset="0"/>
                <a:cs typeface="Segoe UI" panose="020B0502040204020203" pitchFamily="34" charset="0"/>
              </a:rPr>
              <a:t>о закрытии фискального накопителя</a:t>
            </a:r>
          </a:p>
          <a:p>
            <a:endParaRPr lang="ru-RU" sz="2000" dirty="0" smtClean="0">
              <a:latin typeface="Segoe UI" panose="020B0502040204020203" pitchFamily="34" charset="0"/>
              <a:ea typeface="Segoe UI" panose="020B0502040204020203" pitchFamily="34" charset="0"/>
              <a:cs typeface="Segoe UI" panose="020B0502040204020203" pitchFamily="34" charset="0"/>
            </a:endParaRPr>
          </a:p>
          <a:p>
            <a:r>
              <a:rPr lang="ru-RU" sz="2000" dirty="0" smtClean="0">
                <a:latin typeface="Segoe UI" panose="020B0502040204020203" pitchFamily="34" charset="0"/>
                <a:ea typeface="Segoe UI" panose="020B0502040204020203" pitchFamily="34" charset="0"/>
                <a:cs typeface="Segoe UI" panose="020B0502040204020203" pitchFamily="34" charset="0"/>
              </a:rPr>
              <a:t>На </a:t>
            </a:r>
            <a:r>
              <a:rPr lang="ru-RU" sz="2000" dirty="0">
                <a:latin typeface="Segoe UI" panose="020B0502040204020203" pitchFamily="34" charset="0"/>
                <a:ea typeface="Segoe UI" panose="020B0502040204020203" pitchFamily="34" charset="0"/>
                <a:cs typeface="Segoe UI" panose="020B0502040204020203" pitchFamily="34" charset="0"/>
              </a:rPr>
              <a:t>каждый полученный документ </a:t>
            </a:r>
            <a:r>
              <a:rPr lang="ru-RU" sz="2000" dirty="0" smtClean="0">
                <a:latin typeface="Segoe UI" panose="020B0502040204020203" pitchFamily="34" charset="0"/>
                <a:ea typeface="Segoe UI" panose="020B0502040204020203" pitchFamily="34" charset="0"/>
                <a:cs typeface="Segoe UI" panose="020B0502040204020203" pitchFamily="34" charset="0"/>
              </a:rPr>
              <a:t>ОФД должен сформировать </a:t>
            </a:r>
            <a:r>
              <a:rPr lang="ru-RU" sz="2000" dirty="0">
                <a:latin typeface="Segoe UI" panose="020B0502040204020203" pitchFamily="34" charset="0"/>
                <a:ea typeface="Segoe UI" panose="020B0502040204020203" pitchFamily="34" charset="0"/>
                <a:cs typeface="Segoe UI" panose="020B0502040204020203" pitchFamily="34" charset="0"/>
              </a:rPr>
              <a:t>и </a:t>
            </a:r>
            <a:r>
              <a:rPr lang="ru-RU" sz="2000" dirty="0" smtClean="0">
                <a:latin typeface="Segoe UI" panose="020B0502040204020203" pitchFamily="34" charset="0"/>
                <a:ea typeface="Segoe UI" panose="020B0502040204020203" pitchFamily="34" charset="0"/>
                <a:cs typeface="Segoe UI" panose="020B0502040204020203" pitchFamily="34" charset="0"/>
              </a:rPr>
              <a:t>передать ККТ подтверждение о получении данных.</a:t>
            </a:r>
          </a:p>
        </p:txBody>
      </p:sp>
      <p:pic>
        <p:nvPicPr>
          <p:cNvPr id="7" name="Рисунок 6"/>
          <p:cNvPicPr>
            <a:picLocks noChangeAspect="1"/>
          </p:cNvPicPr>
          <p:nvPr/>
        </p:nvPicPr>
        <p:blipFill rotWithShape="1">
          <a:blip r:embed="rId4">
            <a:extLst>
              <a:ext uri="{28A0092B-C50C-407E-A947-70E740481C1C}">
                <a14:useLocalDpi xmlns:a14="http://schemas.microsoft.com/office/drawing/2010/main" val="0"/>
              </a:ext>
            </a:extLst>
          </a:blip>
          <a:srcRect t="74580" b="1"/>
          <a:stretch/>
        </p:blipFill>
        <p:spPr>
          <a:xfrm>
            <a:off x="5270014" y="5866228"/>
            <a:ext cx="6647703" cy="536918"/>
          </a:xfrm>
          <a:prstGeom prst="rect">
            <a:avLst/>
          </a:prstGeom>
        </p:spPr>
      </p:pic>
    </p:spTree>
    <p:extLst>
      <p:ext uri="{BB962C8B-B14F-4D97-AF65-F5344CB8AC3E}">
        <p14:creationId xmlns:p14="http://schemas.microsoft.com/office/powerpoint/2010/main" val="29248214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Рисунок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10" name="Прямоугольник 9"/>
          <p:cNvSpPr/>
          <p:nvPr/>
        </p:nvSpPr>
        <p:spPr>
          <a:xfrm>
            <a:off x="838203" y="2084851"/>
            <a:ext cx="6948266" cy="2446822"/>
          </a:xfrm>
          <a:prstGeom prst="rect">
            <a:avLst/>
          </a:prstGeom>
        </p:spPr>
        <p:txBody>
          <a:bodyPr wrap="square" lIns="91438" tIns="45719" rIns="91438" bIns="45719">
            <a:spAutoFit/>
          </a:bodyPr>
          <a:lstStyle/>
          <a:p>
            <a:r>
              <a:rPr lang="ru-RU" altLang="ru-RU" sz="1700" dirty="0">
                <a:latin typeface="Segoe UI" panose="020B0502040204020203" pitchFamily="34" charset="0"/>
                <a:cs typeface="Segoe UI" panose="020B0502040204020203" pitchFamily="34" charset="0"/>
              </a:rPr>
              <a:t>Журнал кассира-</a:t>
            </a:r>
            <a:r>
              <a:rPr lang="ru-RU" altLang="ru-RU" sz="1700" dirty="0" err="1">
                <a:latin typeface="Segoe UI" panose="020B0502040204020203" pitchFamily="34" charset="0"/>
                <a:cs typeface="Segoe UI" panose="020B0502040204020203" pitchFamily="34" charset="0"/>
              </a:rPr>
              <a:t>операциониста</a:t>
            </a:r>
            <a:r>
              <a:rPr lang="ru-RU" altLang="ru-RU" sz="1700" dirty="0">
                <a:latin typeface="Segoe UI" panose="020B0502040204020203" pitchFamily="34" charset="0"/>
                <a:cs typeface="Segoe UI" panose="020B0502040204020203" pitchFamily="34" charset="0"/>
              </a:rPr>
              <a:t> </a:t>
            </a:r>
            <a:r>
              <a:rPr lang="ru-RU" altLang="ru-RU" sz="1700" dirty="0" smtClean="0">
                <a:latin typeface="Segoe UI" panose="020B0502040204020203" pitchFamily="34" charset="0"/>
                <a:cs typeface="Segoe UI" panose="020B0502040204020203" pitchFamily="34" charset="0"/>
              </a:rPr>
              <a:t>(</a:t>
            </a:r>
            <a:r>
              <a:rPr lang="ru-RU" altLang="ru-RU" sz="1700" dirty="0">
                <a:latin typeface="Segoe UI" panose="020B0502040204020203" pitchFamily="34" charset="0"/>
                <a:cs typeface="Segoe UI" panose="020B0502040204020203" pitchFamily="34" charset="0"/>
              </a:rPr>
              <a:t>КМ-4) вести не обязательно</a:t>
            </a:r>
            <a:endParaRPr lang="ru-RU" sz="1700"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1700" b="1" dirty="0" smtClean="0">
                <a:latin typeface="Segoe UI" panose="020B0502040204020203" pitchFamily="34" charset="0"/>
                <a:cs typeface="Segoe UI" panose="020B0502040204020203" pitchFamily="34" charset="0"/>
              </a:rPr>
              <a:t>Письмо </a:t>
            </a:r>
            <a:r>
              <a:rPr lang="ru-RU" altLang="ru-RU" sz="1700" b="1" dirty="0">
                <a:latin typeface="Segoe UI" panose="020B0502040204020203" pitchFamily="34" charset="0"/>
                <a:cs typeface="Segoe UI" panose="020B0502040204020203" pitchFamily="34" charset="0"/>
              </a:rPr>
              <a:t>Минфина от 16 сентября 2016 г. N 03-01-15/54413: </a:t>
            </a:r>
            <a:endParaRPr lang="ru-RU" altLang="ru-RU" sz="1700" b="1" dirty="0" smtClean="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en-US" altLang="ru-RU" sz="1700" dirty="0" smtClean="0">
              <a:latin typeface="Segoe UI" panose="020B0502040204020203" pitchFamily="34" charset="0"/>
              <a:cs typeface="Segoe UI" panose="020B0502040204020203" pitchFamily="34" charset="0"/>
            </a:endParaRPr>
          </a:p>
          <a:p>
            <a:pPr lvl="0" eaLnBrk="0" fontAlgn="base" hangingPunct="0">
              <a:spcBef>
                <a:spcPct val="0"/>
              </a:spcBef>
              <a:spcAft>
                <a:spcPct val="0"/>
              </a:spcAft>
            </a:pPr>
            <a:r>
              <a:rPr lang="ru-RU" altLang="ru-RU" sz="1700" dirty="0" smtClean="0">
                <a:latin typeface="Segoe UI" panose="020B0502040204020203" pitchFamily="34" charset="0"/>
                <a:cs typeface="Segoe UI" panose="020B0502040204020203" pitchFamily="34" charset="0"/>
              </a:rPr>
              <a:t>Постановление</a:t>
            </a:r>
            <a:r>
              <a:rPr lang="ru-RU" altLang="ru-RU" sz="1700" dirty="0">
                <a:latin typeface="Segoe UI" panose="020B0502040204020203" pitchFamily="34" charset="0"/>
                <a:cs typeface="Segoe UI" panose="020B0502040204020203" pitchFamily="34" charset="0"/>
              </a:rPr>
              <a:t>  Госкомстата России от 25.12.1998 N 132 "Об утверждении унифицированных форм первичной учетной документации по учету торговых операций" не является нормативным правовым актом, принятым в соответствии с 54-ФЗ, оно не относится к законодательству РФ о применении ККТ, </a:t>
            </a:r>
            <a:r>
              <a:rPr lang="ru-RU" altLang="ru-RU" sz="1700" dirty="0" smtClean="0">
                <a:latin typeface="Segoe UI" panose="020B0502040204020203" pitchFamily="34" charset="0"/>
                <a:cs typeface="Segoe UI" panose="020B0502040204020203" pitchFamily="34" charset="0"/>
              </a:rPr>
              <a:t/>
            </a:r>
            <a:br>
              <a:rPr lang="ru-RU" altLang="ru-RU" sz="1700" dirty="0" smtClean="0">
                <a:latin typeface="Segoe UI" panose="020B0502040204020203" pitchFamily="34" charset="0"/>
                <a:cs typeface="Segoe UI" panose="020B0502040204020203" pitchFamily="34" charset="0"/>
              </a:rPr>
            </a:br>
            <a:r>
              <a:rPr lang="ru-RU" altLang="ru-RU" sz="1700" dirty="0" smtClean="0">
                <a:latin typeface="Segoe UI" panose="020B0502040204020203" pitchFamily="34" charset="0"/>
                <a:cs typeface="Segoe UI" panose="020B0502040204020203" pitchFamily="34" charset="0"/>
              </a:rPr>
              <a:t>и</a:t>
            </a:r>
            <a:r>
              <a:rPr lang="ru-RU" altLang="ru-RU" sz="1700" dirty="0">
                <a:latin typeface="Segoe UI" panose="020B0502040204020203" pitchFamily="34" charset="0"/>
                <a:cs typeface="Segoe UI" panose="020B0502040204020203" pitchFamily="34" charset="0"/>
              </a:rPr>
              <a:t>, следовательно, </a:t>
            </a:r>
            <a:r>
              <a:rPr lang="ru-RU" altLang="ru-RU" sz="1700" dirty="0" smtClean="0">
                <a:latin typeface="Segoe UI" panose="020B0502040204020203" pitchFamily="34" charset="0"/>
                <a:cs typeface="Segoe UI" panose="020B0502040204020203" pitchFamily="34" charset="0"/>
              </a:rPr>
              <a:t>не </a:t>
            </a:r>
            <a:r>
              <a:rPr lang="ru-RU" altLang="ru-RU" sz="1700" dirty="0">
                <a:latin typeface="Segoe UI" panose="020B0502040204020203" pitchFamily="34" charset="0"/>
                <a:cs typeface="Segoe UI" panose="020B0502040204020203" pitchFamily="34" charset="0"/>
              </a:rPr>
              <a:t>подлежит обязательному применению.</a:t>
            </a:r>
          </a:p>
        </p:txBody>
      </p:sp>
      <p:sp>
        <p:nvSpPr>
          <p:cNvPr id="12" name="Заголовок 3"/>
          <p:cNvSpPr txBox="1">
            <a:spLocks/>
          </p:cNvSpPr>
          <p:nvPr/>
        </p:nvSpPr>
        <p:spPr>
          <a:xfrm>
            <a:off x="838202" y="1084369"/>
            <a:ext cx="10826417"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4000" dirty="0">
              <a:solidFill>
                <a:srgbClr val="222222"/>
              </a:solidFill>
              <a:latin typeface="Segoe UI Light" charset="0"/>
              <a:ea typeface="Segoe UI Light" charset="0"/>
              <a:cs typeface="Segoe UI Light" charset="0"/>
            </a:endParaRPr>
          </a:p>
        </p:txBody>
      </p:sp>
      <p:pic>
        <p:nvPicPr>
          <p:cNvPr id="13" name="Рисунок 12"/>
          <p:cNvPicPr>
            <a:picLocks noChangeAspect="1"/>
          </p:cNvPicPr>
          <p:nvPr/>
        </p:nvPicPr>
        <p:blipFill rotWithShape="1">
          <a:blip r:embed="rId4">
            <a:extLst>
              <a:ext uri="{28A0092B-C50C-407E-A947-70E740481C1C}">
                <a14:useLocalDpi xmlns:a14="http://schemas.microsoft.com/office/drawing/2010/main" val="0"/>
              </a:ext>
            </a:extLst>
          </a:blip>
          <a:srcRect t="58264" b="1"/>
          <a:stretch/>
        </p:blipFill>
        <p:spPr>
          <a:xfrm>
            <a:off x="5270014" y="5521570"/>
            <a:ext cx="6647703" cy="881576"/>
          </a:xfrm>
          <a:prstGeom prst="rect">
            <a:avLst/>
          </a:prstGeom>
        </p:spPr>
      </p:pic>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
        <p:nvSpPr>
          <p:cNvPr id="7"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Онлайн-передача данных</a:t>
            </a:r>
          </a:p>
        </p:txBody>
      </p:sp>
    </p:spTree>
    <p:extLst>
      <p:ext uri="{BB962C8B-B14F-4D97-AF65-F5344CB8AC3E}">
        <p14:creationId xmlns:p14="http://schemas.microsoft.com/office/powerpoint/2010/main" val="26256221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Заголовок 3"/>
          <p:cNvSpPr>
            <a:spLocks noGrp="1"/>
          </p:cNvSpPr>
          <p:nvPr/>
        </p:nvSpPr>
        <p:spPr>
          <a:xfrm>
            <a:off x="838200" y="1010788"/>
            <a:ext cx="10515600" cy="9619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5000" dirty="0">
              <a:solidFill>
                <a:srgbClr val="222222"/>
              </a:solidFill>
              <a:latin typeface="Segoe UI Light" charset="0"/>
              <a:ea typeface="Segoe UI Light" charset="0"/>
              <a:cs typeface="Segoe UI Light" charset="0"/>
            </a:endParaRPr>
          </a:p>
        </p:txBody>
      </p:sp>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6898" y="1503813"/>
            <a:ext cx="4374815" cy="4756311"/>
          </a:xfrm>
          <a:prstGeom prst="rect">
            <a:avLst/>
          </a:prstGeom>
        </p:spPr>
      </p:pic>
      <p:sp>
        <p:nvSpPr>
          <p:cNvPr id="2" name="TextBox 1"/>
          <p:cNvSpPr txBox="1"/>
          <p:nvPr/>
        </p:nvSpPr>
        <p:spPr>
          <a:xfrm>
            <a:off x="1471449" y="2900896"/>
            <a:ext cx="3387187" cy="523220"/>
          </a:xfrm>
          <a:prstGeom prst="rect">
            <a:avLst/>
          </a:prstGeom>
          <a:solidFill>
            <a:schemeClr val="bg1"/>
          </a:solidFill>
        </p:spPr>
        <p:txBody>
          <a:bodyPr wrap="square" rtlCol="0">
            <a:spAutoFit/>
          </a:bodyPr>
          <a:lstStyle/>
          <a:p>
            <a:r>
              <a:rPr lang="ru-RU" sz="2800" b="1" dirty="0" smtClean="0">
                <a:latin typeface="Segoe UI" panose="020B0502040204020203" pitchFamily="34" charset="0"/>
                <a:ea typeface="Segoe UI Black" panose="020B0A02040204020203" pitchFamily="34" charset="0"/>
                <a:cs typeface="Segoe UI" panose="020B0502040204020203" pitchFamily="34" charset="0"/>
              </a:rPr>
              <a:t>Договор с ЦТО</a:t>
            </a:r>
            <a:endParaRPr lang="ru-RU" sz="2800" b="1" dirty="0">
              <a:latin typeface="Segoe UI" panose="020B0502040204020203" pitchFamily="34" charset="0"/>
              <a:ea typeface="Segoe UI Black" panose="020B0A02040204020203" pitchFamily="34" charset="0"/>
              <a:cs typeface="Segoe UI" panose="020B0502040204020203" pitchFamily="34" charset="0"/>
            </a:endParaRPr>
          </a:p>
        </p:txBody>
      </p:sp>
      <p:pic>
        <p:nvPicPr>
          <p:cNvPr id="33" name="Рисунок 3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20608" y="1503813"/>
            <a:ext cx="4374815" cy="4756311"/>
          </a:xfrm>
          <a:prstGeom prst="rect">
            <a:avLst/>
          </a:prstGeom>
        </p:spPr>
      </p:pic>
      <p:sp>
        <p:nvSpPr>
          <p:cNvPr id="34" name="TextBox 33"/>
          <p:cNvSpPr txBox="1"/>
          <p:nvPr/>
        </p:nvSpPr>
        <p:spPr>
          <a:xfrm>
            <a:off x="7054212" y="2909702"/>
            <a:ext cx="2937275" cy="523220"/>
          </a:xfrm>
          <a:prstGeom prst="rect">
            <a:avLst/>
          </a:prstGeom>
          <a:solidFill>
            <a:schemeClr val="bg1"/>
          </a:solidFill>
        </p:spPr>
        <p:txBody>
          <a:bodyPr wrap="square" rtlCol="0">
            <a:spAutoFit/>
          </a:bodyPr>
          <a:lstStyle/>
          <a:p>
            <a:r>
              <a:rPr lang="ru-RU" sz="2800" b="1" dirty="0" smtClean="0">
                <a:solidFill>
                  <a:srgbClr val="7BAF31"/>
                </a:solidFill>
                <a:latin typeface="Segoe UI" panose="020B0502040204020203" pitchFamily="34" charset="0"/>
                <a:ea typeface="Segoe UI Black" panose="020B0A02040204020203" pitchFamily="34" charset="0"/>
                <a:cs typeface="Segoe UI" panose="020B0502040204020203" pitchFamily="34" charset="0"/>
              </a:rPr>
              <a:t>Договор с ОФД</a:t>
            </a:r>
            <a:endParaRPr lang="ru-RU" sz="2800" b="1" dirty="0">
              <a:solidFill>
                <a:srgbClr val="7BAF31"/>
              </a:solidFill>
              <a:latin typeface="Segoe UI" panose="020B0502040204020203" pitchFamily="34" charset="0"/>
              <a:ea typeface="Segoe UI Black" panose="020B0A02040204020203" pitchFamily="34" charset="0"/>
              <a:cs typeface="Segoe UI" panose="020B0502040204020203" pitchFamily="34" charset="0"/>
            </a:endParaRPr>
          </a:p>
        </p:txBody>
      </p:sp>
      <p:sp>
        <p:nvSpPr>
          <p:cNvPr id="7" name="Прямоугольник 6"/>
          <p:cNvSpPr/>
          <p:nvPr/>
        </p:nvSpPr>
        <p:spPr>
          <a:xfrm>
            <a:off x="2215153" y="3008105"/>
            <a:ext cx="1356597" cy="3323987"/>
          </a:xfrm>
          <a:prstGeom prst="rect">
            <a:avLst/>
          </a:prstGeom>
          <a:noFill/>
          <a:ln>
            <a:noFill/>
          </a:ln>
        </p:spPr>
        <p:txBody>
          <a:bodyPr wrap="square" lIns="91440" tIns="45720" rIns="91440" bIns="45720">
            <a:spAutoFit/>
          </a:bodyPr>
          <a:lstStyle/>
          <a:p>
            <a:pPr algn="ctr"/>
            <a:r>
              <a:rPr lang="ru-RU" sz="16600" b="1" dirty="0" smtClean="0">
                <a:ln w="22225">
                  <a:solidFill>
                    <a:schemeClr val="accent2"/>
                  </a:solidFill>
                  <a:prstDash val="solid"/>
                </a:ln>
                <a:solidFill>
                  <a:srgbClr val="FF0000"/>
                </a:solidFill>
                <a:latin typeface="Segoe UI" panose="020B0502040204020203" pitchFamily="34" charset="0"/>
                <a:cs typeface="Segoe UI" panose="020B0502040204020203" pitchFamily="34" charset="0"/>
              </a:rPr>
              <a:t>?</a:t>
            </a:r>
          </a:p>
          <a:p>
            <a:pPr algn="ctr"/>
            <a:endParaRPr lang="ru-RU" sz="4000" b="1" cap="none" spc="0" dirty="0">
              <a:ln w="22225">
                <a:solidFill>
                  <a:schemeClr val="accent2"/>
                </a:solidFill>
                <a:prstDash val="solid"/>
              </a:ln>
              <a:solidFill>
                <a:schemeClr val="accent2">
                  <a:lumMod val="40000"/>
                  <a:lumOff val="60000"/>
                </a:schemeClr>
              </a:solidFill>
              <a:effectLst/>
            </a:endParaRPr>
          </a:p>
        </p:txBody>
      </p:sp>
      <p:sp>
        <p:nvSpPr>
          <p:cNvPr id="14" name="Заголовок 3"/>
          <p:cNvSpPr txBox="1">
            <a:spLocks/>
          </p:cNvSpPr>
          <p:nvPr/>
        </p:nvSpPr>
        <p:spPr>
          <a:xfrm>
            <a:off x="2178203" y="278341"/>
            <a:ext cx="917559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Договоры на обслуживание</a:t>
            </a:r>
          </a:p>
        </p:txBody>
      </p:sp>
      <p:pic>
        <p:nvPicPr>
          <p:cNvPr id="15" name="Рисунок 14"/>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2" y="227112"/>
            <a:ext cx="2002573" cy="671417"/>
          </a:xfrm>
          <a:prstGeom prst="rect">
            <a:avLst/>
          </a:prstGeom>
        </p:spPr>
      </p:pic>
    </p:spTree>
    <p:extLst>
      <p:ext uri="{BB962C8B-B14F-4D97-AF65-F5344CB8AC3E}">
        <p14:creationId xmlns:p14="http://schemas.microsoft.com/office/powerpoint/2010/main" val="105942948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2" y="2471721"/>
            <a:ext cx="8864597" cy="2308322"/>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400" dirty="0">
                <a:latin typeface="Segoe UI Semilight" panose="020B0402040204020203" pitchFamily="34" charset="0"/>
                <a:cs typeface="Segoe UI Semilight" panose="020B0402040204020203" pitchFamily="34" charset="0"/>
              </a:rPr>
              <a:t>Статья 4.2 Федерального закона 54-ФЗ в ред. от 03.07.2016 определяет возможность регистрации, перерегистрации </a:t>
            </a:r>
            <a:r>
              <a:rPr lang="en-US" altLang="ru-RU" sz="2400" dirty="0" smtClean="0">
                <a:latin typeface="Segoe UI Semilight" panose="020B0402040204020203" pitchFamily="34" charset="0"/>
                <a:cs typeface="Segoe UI Semilight" panose="020B0402040204020203" pitchFamily="34" charset="0"/>
              </a:rPr>
              <a:t/>
            </a:r>
            <a:br>
              <a:rPr lang="en-US" altLang="ru-RU" sz="2400" dirty="0" smtClean="0">
                <a:latin typeface="Segoe UI Semilight" panose="020B0402040204020203" pitchFamily="34" charset="0"/>
                <a:cs typeface="Segoe UI Semilight" panose="020B0402040204020203" pitchFamily="34" charset="0"/>
              </a:rPr>
            </a:br>
            <a:r>
              <a:rPr lang="ru-RU" altLang="ru-RU" sz="2400" dirty="0" smtClean="0">
                <a:latin typeface="Segoe UI Semilight" panose="020B0402040204020203" pitchFamily="34" charset="0"/>
                <a:cs typeface="Segoe UI Semilight" panose="020B0402040204020203" pitchFamily="34" charset="0"/>
              </a:rPr>
              <a:t>и </a:t>
            </a:r>
            <a:r>
              <a:rPr lang="ru-RU" altLang="ru-RU" sz="2400" dirty="0">
                <a:latin typeface="Segoe UI Semilight" panose="020B0402040204020203" pitchFamily="34" charset="0"/>
                <a:cs typeface="Segoe UI Semilight" panose="020B0402040204020203" pitchFamily="34" charset="0"/>
              </a:rPr>
              <a:t>снятия с учета контрольно-кассовой техники через интернет. Осуществить все регистрационные действия с ККТ налогоплательщик может через личный кабинет на сайте ФНС или </a:t>
            </a:r>
            <a:r>
              <a:rPr lang="ru-RU" altLang="ru-RU" sz="2400" dirty="0" smtClean="0">
                <a:latin typeface="Segoe UI Semilight" panose="020B0402040204020203" pitchFamily="34" charset="0"/>
                <a:cs typeface="Segoe UI Semilight" panose="020B0402040204020203" pitchFamily="34" charset="0"/>
              </a:rPr>
              <a:t>сайте </a:t>
            </a:r>
            <a:r>
              <a:rPr lang="ru-RU" altLang="ru-RU" sz="2400" dirty="0">
                <a:latin typeface="Segoe UI Semilight" panose="020B0402040204020203" pitchFamily="34" charset="0"/>
                <a:cs typeface="Segoe UI Semilight" panose="020B0402040204020203" pitchFamily="34" charset="0"/>
              </a:rPr>
              <a:t>оператора фискальных данных</a:t>
            </a:r>
            <a:r>
              <a:rPr lang="ru-RU" altLang="ru-RU" sz="2400" dirty="0" smtClean="0">
                <a:latin typeface="Segoe UI Semilight" panose="020B0402040204020203" pitchFamily="34" charset="0"/>
                <a:cs typeface="Segoe UI Semilight" panose="020B0402040204020203" pitchFamily="34" charset="0"/>
              </a:rPr>
              <a:t>.</a:t>
            </a:r>
            <a:endParaRPr lang="ru-RU" altLang="ru-RU" sz="24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2" y="1084369"/>
            <a:ext cx="10826417"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Онлайн-регистрация ККТ</a:t>
            </a: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5270014" y="5731728"/>
            <a:ext cx="6647703"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12616020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2" y="2471721"/>
            <a:ext cx="9739743" cy="2308322"/>
          </a:xfrm>
          <a:prstGeom prst="rect">
            <a:avLst/>
          </a:prstGeom>
        </p:spPr>
        <p:txBody>
          <a:bodyPr wrap="square" lIns="91438" tIns="45719" rIns="91438" bIns="45719">
            <a:spAutoFit/>
          </a:bodyPr>
          <a:lstStyle/>
          <a:p>
            <a:pPr marL="342900" lvl="0" indent="-342900" eaLnBrk="0" fontAlgn="base" hangingPunct="0">
              <a:spcBef>
                <a:spcPct val="0"/>
              </a:spcBef>
              <a:spcAft>
                <a:spcPct val="0"/>
              </a:spcAft>
              <a:buFont typeface="Arial" panose="020B0604020202020204" pitchFamily="34" charset="0"/>
              <a:buChar char="•"/>
            </a:pPr>
            <a:r>
              <a:rPr lang="ru-RU" altLang="ru-RU" sz="2400" dirty="0">
                <a:latin typeface="Segoe UI Semilight" panose="020B0402040204020203" pitchFamily="34" charset="0"/>
                <a:cs typeface="Segoe UI Semilight" panose="020B0402040204020203" pitchFamily="34" charset="0"/>
              </a:rPr>
              <a:t>Сохраняется возможность регистрации ККТ в </a:t>
            </a:r>
            <a:r>
              <a:rPr lang="ru-RU" altLang="ru-RU" sz="2400" dirty="0" smtClean="0">
                <a:latin typeface="Segoe UI Semilight" panose="020B0402040204020203" pitchFamily="34" charset="0"/>
                <a:cs typeface="Segoe UI Semilight" panose="020B0402040204020203" pitchFamily="34" charset="0"/>
              </a:rPr>
              <a:t>любой ИФНС</a:t>
            </a:r>
            <a:endParaRPr lang="ru-RU" altLang="ru-RU" sz="2400" dirty="0">
              <a:latin typeface="Segoe UI Semilight" panose="020B0402040204020203" pitchFamily="34" charset="0"/>
              <a:cs typeface="Segoe UI Semilight" panose="020B0402040204020203" pitchFamily="34" charset="0"/>
            </a:endParaRPr>
          </a:p>
          <a:p>
            <a:pPr marL="342900" lvl="0" indent="-342900" eaLnBrk="0" fontAlgn="base" hangingPunct="0">
              <a:spcBef>
                <a:spcPct val="0"/>
              </a:spcBef>
              <a:spcAft>
                <a:spcPct val="0"/>
              </a:spcAft>
              <a:buFont typeface="Arial" panose="020B0604020202020204" pitchFamily="34" charset="0"/>
              <a:buChar char="•"/>
            </a:pPr>
            <a:r>
              <a:rPr lang="ru-RU" altLang="ru-RU" sz="2400" dirty="0">
                <a:latin typeface="Segoe UI Semilight" panose="020B0402040204020203" pitchFamily="34" charset="0"/>
                <a:cs typeface="Segoe UI Semilight" panose="020B0402040204020203" pitchFamily="34" charset="0"/>
              </a:rPr>
              <a:t>«Старые» кассы необходимо будет снять с учета в налоговом органе по месту их </a:t>
            </a:r>
            <a:r>
              <a:rPr lang="ru-RU" altLang="ru-RU" sz="2400" dirty="0" smtClean="0">
                <a:latin typeface="Segoe UI Semilight" panose="020B0402040204020203" pitchFamily="34" charset="0"/>
                <a:cs typeface="Segoe UI Semilight" panose="020B0402040204020203" pitchFamily="34" charset="0"/>
              </a:rPr>
              <a:t>регистрации</a:t>
            </a:r>
            <a:endParaRPr lang="ru-RU" altLang="ru-RU" sz="2400" dirty="0">
              <a:latin typeface="Segoe UI Semilight" panose="020B0402040204020203" pitchFamily="34" charset="0"/>
              <a:cs typeface="Segoe UI Semilight" panose="020B0402040204020203" pitchFamily="34" charset="0"/>
            </a:endParaRPr>
          </a:p>
          <a:p>
            <a:pPr marL="342900" lvl="0" indent="-342900" eaLnBrk="0" fontAlgn="base" hangingPunct="0">
              <a:spcBef>
                <a:spcPct val="0"/>
              </a:spcBef>
              <a:spcAft>
                <a:spcPct val="0"/>
              </a:spcAft>
              <a:buFont typeface="Arial" panose="020B0604020202020204" pitchFamily="34" charset="0"/>
              <a:buChar char="•"/>
            </a:pPr>
            <a:r>
              <a:rPr lang="ru-RU" altLang="ru-RU" sz="2400" dirty="0">
                <a:latin typeface="Segoe UI Semilight" panose="020B0402040204020203" pitchFamily="34" charset="0"/>
                <a:cs typeface="Segoe UI Semilight" panose="020B0402040204020203" pitchFamily="34" charset="0"/>
              </a:rPr>
              <a:t>До 01.02.2017 можно регистрировать «новые» кассы в режиме «без передачи через ОФД</a:t>
            </a:r>
            <a:r>
              <a:rPr lang="ru-RU" altLang="ru-RU" sz="2400" dirty="0" smtClean="0">
                <a:latin typeface="Segoe UI Semilight" panose="020B0402040204020203" pitchFamily="34" charset="0"/>
                <a:cs typeface="Segoe UI Semilight" panose="020B0402040204020203" pitchFamily="34" charset="0"/>
              </a:rPr>
              <a:t>»</a:t>
            </a:r>
            <a:endParaRPr lang="ru-RU" altLang="ru-RU" sz="2400" dirty="0">
              <a:latin typeface="Segoe UI Semilight" panose="020B0402040204020203" pitchFamily="34" charset="0"/>
              <a:cs typeface="Segoe UI Semilight" panose="020B0402040204020203" pitchFamily="34" charset="0"/>
            </a:endParaRPr>
          </a:p>
          <a:p>
            <a:pPr marL="342900" lvl="0" indent="-342900" eaLnBrk="0" fontAlgn="base" hangingPunct="0">
              <a:spcBef>
                <a:spcPct val="0"/>
              </a:spcBef>
              <a:spcAft>
                <a:spcPct val="0"/>
              </a:spcAft>
              <a:buFont typeface="Arial" panose="020B0604020202020204" pitchFamily="34" charset="0"/>
              <a:buChar char="•"/>
            </a:pPr>
            <a:r>
              <a:rPr lang="ru-RU" altLang="ru-RU" sz="2400" dirty="0">
                <a:latin typeface="Segoe UI Semilight" panose="020B0402040204020203" pitchFamily="34" charset="0"/>
                <a:cs typeface="Segoe UI Semilight" panose="020B0402040204020203" pitchFamily="34" charset="0"/>
              </a:rPr>
              <a:t>Изменение данных </a:t>
            </a:r>
            <a:r>
              <a:rPr lang="ru-RU" altLang="ru-RU" sz="2400" dirty="0" smtClean="0">
                <a:latin typeface="Segoe UI Semilight" panose="020B0402040204020203" pitchFamily="34" charset="0"/>
                <a:cs typeface="Segoe UI Semilight" panose="020B0402040204020203" pitchFamily="34" charset="0"/>
              </a:rPr>
              <a:t>ОФД </a:t>
            </a:r>
            <a:r>
              <a:rPr lang="ru-RU" altLang="ru-RU" sz="2400" dirty="0">
                <a:latin typeface="Segoe UI Semilight" panose="020B0402040204020203" pitchFamily="34" charset="0"/>
                <a:cs typeface="Segoe UI Semilight" panose="020B0402040204020203" pitchFamily="34" charset="0"/>
              </a:rPr>
              <a:t>не влечет замены </a:t>
            </a:r>
            <a:r>
              <a:rPr lang="ru-RU" altLang="ru-RU" sz="2400" dirty="0" smtClean="0">
                <a:latin typeface="Segoe UI Semilight" panose="020B0402040204020203" pitchFamily="34" charset="0"/>
                <a:cs typeface="Segoe UI Semilight" panose="020B0402040204020203" pitchFamily="34" charset="0"/>
              </a:rPr>
              <a:t>ФН</a:t>
            </a:r>
            <a:endParaRPr lang="ru-RU" altLang="ru-RU" sz="2400" dirty="0">
              <a:latin typeface="Segoe UI Semilight" panose="020B0402040204020203" pitchFamily="34" charset="0"/>
              <a:cs typeface="Segoe UI Semilight" panose="020B0402040204020203" pitchFamily="34" charset="0"/>
            </a:endParaRPr>
          </a:p>
        </p:txBody>
      </p:sp>
      <p:sp>
        <p:nvSpPr>
          <p:cNvPr id="12" name="Заголовок 3"/>
          <p:cNvSpPr txBox="1">
            <a:spLocks/>
          </p:cNvSpPr>
          <p:nvPr/>
        </p:nvSpPr>
        <p:spPr>
          <a:xfrm>
            <a:off x="838202" y="1084369"/>
            <a:ext cx="10826417"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Онлайн-регистрация ККТ</a:t>
            </a: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5270014" y="5731728"/>
            <a:ext cx="6647703"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12109423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2297" y="1814002"/>
            <a:ext cx="489199" cy="46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21889" y="3774263"/>
            <a:ext cx="489199" cy="46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52971" y="4370885"/>
            <a:ext cx="489199" cy="463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0"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2297" y="2419112"/>
            <a:ext cx="534922" cy="582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1"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0109" y="3055268"/>
            <a:ext cx="534922" cy="582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21889" y="4941950"/>
            <a:ext cx="534922" cy="582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2297" y="5583573"/>
            <a:ext cx="534922" cy="582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Заголовок 3"/>
          <p:cNvSpPr txBox="1">
            <a:spLocks/>
          </p:cNvSpPr>
          <p:nvPr/>
        </p:nvSpPr>
        <p:spPr>
          <a:xfrm>
            <a:off x="2178204" y="278341"/>
            <a:ext cx="917559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Процедура онлайн-регистрации ККТ</a:t>
            </a:r>
          </a:p>
        </p:txBody>
      </p:sp>
      <p:pic>
        <p:nvPicPr>
          <p:cNvPr id="32" name="Рисунок 31"/>
          <p:cNvPicPr>
            <a:picLocks noChangeAspect="1"/>
          </p:cNvPicPr>
          <p:nvPr/>
        </p:nvPicPr>
        <p:blipFill rotWithShape="1">
          <a:blip r:embed="rId5">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
        <p:nvSpPr>
          <p:cNvPr id="2" name="Прямоугольник 1"/>
          <p:cNvSpPr/>
          <p:nvPr/>
        </p:nvSpPr>
        <p:spPr>
          <a:xfrm>
            <a:off x="3166910" y="1812910"/>
            <a:ext cx="7627468" cy="4535856"/>
          </a:xfrm>
          <a:prstGeom prst="rect">
            <a:avLst/>
          </a:prstGeom>
        </p:spPr>
        <p:txBody>
          <a:bodyPr/>
          <a:lstStyle/>
          <a:p>
            <a:pPr marL="457200" lvl="0" indent="-457200" algn="l" rtl="0">
              <a:buFont typeface="+mj-lt"/>
              <a:buAutoNum type="arabicPeriod"/>
            </a:pPr>
            <a:r>
              <a:rPr lang="ru-RU" sz="2000" dirty="0" smtClean="0">
                <a:solidFill>
                  <a:schemeClr val="tx1"/>
                </a:solidFill>
                <a:latin typeface="Segoe UI" panose="020B0502040204020203" pitchFamily="34" charset="0"/>
                <a:cs typeface="Segoe UI" panose="020B0502040204020203" pitchFamily="34" charset="0"/>
              </a:rPr>
              <a:t>Заполнение заявления на сайте ФНС или на сайте ОФД. Подписывается КЭП</a:t>
            </a:r>
            <a:endParaRPr lang="ru-RU" sz="2000" dirty="0">
              <a:solidFill>
                <a:schemeClr val="tx1"/>
              </a:solidFill>
              <a:latin typeface="Segoe UI" panose="020B0502040204020203" pitchFamily="34" charset="0"/>
              <a:cs typeface="Segoe UI" panose="020B0502040204020203" pitchFamily="34" charset="0"/>
            </a:endParaRPr>
          </a:p>
          <a:p>
            <a:pPr marL="457200" lvl="0" indent="-457200" algn="l" rtl="0">
              <a:buFont typeface="+mj-lt"/>
              <a:buAutoNum type="arabicPeriod"/>
            </a:pPr>
            <a:r>
              <a:rPr lang="ru-RU" sz="2000" dirty="0" smtClean="0">
                <a:solidFill>
                  <a:schemeClr val="tx1"/>
                </a:solidFill>
                <a:latin typeface="Segoe UI" panose="020B0502040204020203" pitchFamily="34" charset="0"/>
                <a:cs typeface="Segoe UI" panose="020B0502040204020203" pitchFamily="34" charset="0"/>
              </a:rPr>
              <a:t>Проверка данных заявления, обращение </a:t>
            </a:r>
            <a:r>
              <a:rPr lang="ru-RU" sz="2000" dirty="0">
                <a:latin typeface="Segoe UI" panose="020B0502040204020203" pitchFamily="34" charset="0"/>
                <a:cs typeface="Segoe UI" panose="020B0502040204020203" pitchFamily="34" charset="0"/>
              </a:rPr>
              <a:t> </a:t>
            </a:r>
            <a:r>
              <a:rPr lang="ru-RU" sz="2000" dirty="0" smtClean="0">
                <a:latin typeface="Segoe UI" panose="020B0502040204020203" pitchFamily="34" charset="0"/>
                <a:cs typeface="Segoe UI" panose="020B0502040204020203" pitchFamily="34" charset="0"/>
              </a:rPr>
              <a:t>                             </a:t>
            </a:r>
            <a:r>
              <a:rPr lang="ru-RU" sz="2000" dirty="0" smtClean="0">
                <a:solidFill>
                  <a:schemeClr val="tx1"/>
                </a:solidFill>
                <a:latin typeface="Segoe UI" panose="020B0502040204020203" pitchFamily="34" charset="0"/>
                <a:cs typeface="Segoe UI" panose="020B0502040204020203" pitchFamily="34" charset="0"/>
              </a:rPr>
              <a:t>к ЕГРЮЛ/ЕГРИП и реестрам ККТ и ФН</a:t>
            </a:r>
            <a:endParaRPr lang="ru-RU" sz="2000" dirty="0">
              <a:solidFill>
                <a:schemeClr val="tx1"/>
              </a:solidFill>
              <a:latin typeface="Segoe UI" panose="020B0502040204020203" pitchFamily="34" charset="0"/>
              <a:cs typeface="Segoe UI" panose="020B0502040204020203" pitchFamily="34" charset="0"/>
            </a:endParaRPr>
          </a:p>
          <a:p>
            <a:pPr marL="457200" lvl="0" indent="-457200" algn="l" rtl="0">
              <a:buFont typeface="+mj-lt"/>
              <a:buAutoNum type="arabicPeriod"/>
            </a:pPr>
            <a:r>
              <a:rPr lang="ru-RU" sz="2000" dirty="0" smtClean="0">
                <a:solidFill>
                  <a:schemeClr val="tx1"/>
                </a:solidFill>
                <a:latin typeface="Segoe UI" panose="020B0502040204020203" pitchFamily="34" charset="0"/>
                <a:cs typeface="Segoe UI" panose="020B0502040204020203" pitchFamily="34" charset="0"/>
              </a:rPr>
              <a:t>Присвоение регистрационного номера кассы                    по результатам проверки</a:t>
            </a:r>
            <a:endParaRPr lang="ru-RU" sz="2000" dirty="0">
              <a:solidFill>
                <a:schemeClr val="tx1"/>
              </a:solidFill>
              <a:latin typeface="Segoe UI" panose="020B0502040204020203" pitchFamily="34" charset="0"/>
              <a:cs typeface="Segoe UI" panose="020B0502040204020203" pitchFamily="34" charset="0"/>
            </a:endParaRPr>
          </a:p>
          <a:p>
            <a:pPr marL="457200" lvl="0" indent="-457200" algn="l" rtl="0">
              <a:buFont typeface="+mj-lt"/>
              <a:buAutoNum type="arabicPeriod"/>
            </a:pPr>
            <a:r>
              <a:rPr lang="ru-RU" sz="2000" dirty="0" smtClean="0">
                <a:solidFill>
                  <a:schemeClr val="tx1"/>
                </a:solidFill>
                <a:latin typeface="Segoe UI" panose="020B0502040204020203" pitchFamily="34" charset="0"/>
                <a:cs typeface="Segoe UI" panose="020B0502040204020203" pitchFamily="34" charset="0"/>
              </a:rPr>
              <a:t>Ввод данных в ККТ, </a:t>
            </a:r>
            <a:r>
              <a:rPr lang="ru-RU" sz="2000" dirty="0" err="1" smtClean="0">
                <a:solidFill>
                  <a:schemeClr val="tx1"/>
                </a:solidFill>
                <a:latin typeface="Segoe UI" panose="020B0502040204020203" pitchFamily="34" charset="0"/>
                <a:cs typeface="Segoe UI" panose="020B0502040204020203" pitchFamily="34" charset="0"/>
              </a:rPr>
              <a:t>фискализация</a:t>
            </a:r>
            <a:r>
              <a:rPr lang="ru-RU" sz="2000" dirty="0" smtClean="0">
                <a:solidFill>
                  <a:schemeClr val="tx1"/>
                </a:solidFill>
                <a:latin typeface="Segoe UI" panose="020B0502040204020203" pitchFamily="34" charset="0"/>
                <a:cs typeface="Segoe UI" panose="020B0502040204020203" pitchFamily="34" charset="0"/>
              </a:rPr>
              <a:t>. Может выполняться самим владельцем кассы</a:t>
            </a:r>
            <a:endParaRPr lang="ru-RU" sz="2000" dirty="0">
              <a:solidFill>
                <a:schemeClr val="tx1"/>
              </a:solidFill>
              <a:latin typeface="Segoe UI" panose="020B0502040204020203" pitchFamily="34" charset="0"/>
              <a:cs typeface="Segoe UI" panose="020B0502040204020203" pitchFamily="34" charset="0"/>
            </a:endParaRPr>
          </a:p>
          <a:p>
            <a:pPr marL="457200" lvl="0" indent="-457200" algn="l" rtl="0">
              <a:buFont typeface="+mj-lt"/>
              <a:buAutoNum type="arabicPeriod"/>
            </a:pPr>
            <a:r>
              <a:rPr lang="ru-RU" sz="2000" dirty="0" smtClean="0">
                <a:solidFill>
                  <a:schemeClr val="tx1"/>
                </a:solidFill>
                <a:latin typeface="Segoe UI" panose="020B0502040204020203" pitchFamily="34" charset="0"/>
                <a:cs typeface="Segoe UI" panose="020B0502040204020203" pitchFamily="34" charset="0"/>
              </a:rPr>
              <a:t>Передача параметров фискализации (ФП) через сайт ФНС или на сайте ОФД</a:t>
            </a:r>
            <a:endParaRPr lang="ru-RU" sz="2000" dirty="0">
              <a:solidFill>
                <a:schemeClr val="tx1"/>
              </a:solidFill>
              <a:latin typeface="Segoe UI" panose="020B0502040204020203" pitchFamily="34" charset="0"/>
              <a:cs typeface="Segoe UI" panose="020B0502040204020203" pitchFamily="34" charset="0"/>
            </a:endParaRPr>
          </a:p>
          <a:p>
            <a:pPr marL="457200" lvl="0" indent="-457200" algn="l" rtl="0">
              <a:buFont typeface="+mj-lt"/>
              <a:buAutoNum type="arabicPeriod"/>
            </a:pPr>
            <a:r>
              <a:rPr lang="ru-RU" sz="2000" dirty="0" smtClean="0">
                <a:solidFill>
                  <a:schemeClr val="tx1"/>
                </a:solidFill>
                <a:latin typeface="Segoe UI" panose="020B0502040204020203" pitchFamily="34" charset="0"/>
                <a:cs typeface="Segoe UI" panose="020B0502040204020203" pitchFamily="34" charset="0"/>
              </a:rPr>
              <a:t>Проверка ФП для определения корректности работы фискального накопителя</a:t>
            </a:r>
            <a:endParaRPr lang="ru-RU" sz="2000" dirty="0">
              <a:solidFill>
                <a:schemeClr val="tx1"/>
              </a:solidFill>
              <a:latin typeface="Segoe UI" panose="020B0502040204020203" pitchFamily="34" charset="0"/>
              <a:cs typeface="Segoe UI" panose="020B0502040204020203" pitchFamily="34" charset="0"/>
            </a:endParaRPr>
          </a:p>
          <a:p>
            <a:pPr marL="457200" lvl="0" indent="-457200" algn="l" rtl="0">
              <a:buFont typeface="+mj-lt"/>
              <a:buAutoNum type="arabicPeriod"/>
            </a:pPr>
            <a:r>
              <a:rPr lang="ru-RU" sz="2000" dirty="0" smtClean="0">
                <a:solidFill>
                  <a:schemeClr val="tx1"/>
                </a:solidFill>
                <a:latin typeface="Segoe UI" panose="020B0502040204020203" pitchFamily="34" charset="0"/>
                <a:cs typeface="Segoe UI" panose="020B0502040204020203" pitchFamily="34" charset="0"/>
              </a:rPr>
              <a:t>Выдача карточки регистрации ККТ в электронном виде        с подписью ФНС</a:t>
            </a:r>
            <a:endParaRPr lang="ru-RU" sz="20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682276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30" name="Заголовок 3"/>
          <p:cNvSpPr txBox="1">
            <a:spLocks/>
          </p:cNvSpPr>
          <p:nvPr/>
        </p:nvSpPr>
        <p:spPr>
          <a:xfrm>
            <a:off x="838768" y="851659"/>
            <a:ext cx="10515600" cy="961923"/>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ru-RU" sz="5000" dirty="0">
              <a:solidFill>
                <a:srgbClr val="222222"/>
              </a:solidFill>
              <a:latin typeface="Segoe UI Light" charset="0"/>
              <a:ea typeface="Segoe UI Light" charset="0"/>
              <a:cs typeface="Segoe UI Light" charset="0"/>
            </a:endParaRPr>
          </a:p>
        </p:txBody>
      </p:sp>
      <p:sp>
        <p:nvSpPr>
          <p:cNvPr id="13" name="Прямоугольник 12"/>
          <p:cNvSpPr/>
          <p:nvPr/>
        </p:nvSpPr>
        <p:spPr>
          <a:xfrm>
            <a:off x="838768" y="2134104"/>
            <a:ext cx="8015300" cy="3323987"/>
          </a:xfrm>
          <a:prstGeom prst="rect">
            <a:avLst/>
          </a:prstGeom>
        </p:spPr>
        <p:txBody>
          <a:bodyPr wrap="square">
            <a:spAutoFit/>
          </a:bodyPr>
          <a:lstStyle/>
          <a:p>
            <a:r>
              <a:rPr lang="ru-RU" b="1" dirty="0" smtClean="0">
                <a:latin typeface="Segoe UI" panose="020B0502040204020203" pitchFamily="34" charset="0"/>
                <a:cs typeface="Segoe UI" panose="020B0502040204020203" pitchFamily="34" charset="0"/>
              </a:rPr>
              <a:t>Обязательные</a:t>
            </a:r>
            <a:r>
              <a:rPr lang="ru-RU" b="1" dirty="0">
                <a:latin typeface="Segoe UI" panose="020B0502040204020203" pitchFamily="34" charset="0"/>
                <a:cs typeface="Segoe UI" panose="020B0502040204020203" pitchFamily="34" charset="0"/>
              </a:rPr>
              <a:t>:</a:t>
            </a:r>
          </a:p>
          <a:p>
            <a:pPr marL="342900" indent="-342900">
              <a:buClr>
                <a:srgbClr val="7BAF31"/>
              </a:buClr>
              <a:buFont typeface="Arial" panose="020B0604020202020204" pitchFamily="34" charset="0"/>
              <a:buChar char="•"/>
            </a:pPr>
            <a:r>
              <a:rPr lang="ru-RU" sz="1600" dirty="0">
                <a:latin typeface="Segoe UI Light" panose="020B0502040204020203" pitchFamily="34" charset="0"/>
                <a:cs typeface="Segoe UI Light" panose="020B0502040204020203" pitchFamily="34" charset="0"/>
              </a:rPr>
              <a:t>Наименование документа, порядковый № за смену, № смены</a:t>
            </a:r>
          </a:p>
          <a:p>
            <a:pPr marL="342900" indent="-342900">
              <a:buClr>
                <a:srgbClr val="7BAF31"/>
              </a:buClr>
              <a:buFont typeface="Arial" panose="020B0604020202020204" pitchFamily="34" charset="0"/>
              <a:buChar char="•"/>
            </a:pPr>
            <a:r>
              <a:rPr lang="ru-RU" sz="1600" dirty="0">
                <a:latin typeface="Segoe UI Light" panose="020B0502040204020203" pitchFamily="34" charset="0"/>
                <a:cs typeface="Segoe UI Light" panose="020B0502040204020203" pitchFamily="34" charset="0"/>
              </a:rPr>
              <a:t>Дата, время, место расчета (адрес</a:t>
            </a:r>
            <a:r>
              <a:rPr lang="en-US" sz="1600" dirty="0">
                <a:latin typeface="Segoe UI Light" panose="020B0502040204020203" pitchFamily="34" charset="0"/>
                <a:cs typeface="Segoe UI Light" panose="020B0502040204020203" pitchFamily="34" charset="0"/>
              </a:rPr>
              <a:t>/</a:t>
            </a:r>
            <a:r>
              <a:rPr lang="ru-RU" sz="1600" dirty="0">
                <a:latin typeface="Segoe UI Light" panose="020B0502040204020203" pitchFamily="34" charset="0"/>
                <a:cs typeface="Segoe UI Light" panose="020B0502040204020203" pitchFamily="34" charset="0"/>
              </a:rPr>
              <a:t>сайт/номер транспортного средства)</a:t>
            </a:r>
          </a:p>
          <a:p>
            <a:pPr marL="342900" indent="-342900">
              <a:buClr>
                <a:srgbClr val="7BAF31"/>
              </a:buClr>
              <a:buFont typeface="Arial" panose="020B0604020202020204" pitchFamily="34" charset="0"/>
              <a:buChar char="•"/>
            </a:pPr>
            <a:r>
              <a:rPr lang="ru-RU" sz="1600" dirty="0">
                <a:latin typeface="Segoe UI Light" panose="020B0502040204020203" pitchFamily="34" charset="0"/>
                <a:cs typeface="Segoe UI Light" panose="020B0502040204020203" pitchFamily="34" charset="0"/>
              </a:rPr>
              <a:t>Наименование (ФИО), ИНН налогоплательщика</a:t>
            </a:r>
          </a:p>
          <a:p>
            <a:pPr marL="342900" indent="-342900">
              <a:buClr>
                <a:srgbClr val="7BAF31"/>
              </a:buClr>
              <a:buFont typeface="Arial" panose="020B0604020202020204" pitchFamily="34" charset="0"/>
              <a:buChar char="•"/>
            </a:pPr>
            <a:r>
              <a:rPr lang="ru-RU" sz="1600" dirty="0">
                <a:latin typeface="Segoe UI Light" panose="020B0502040204020203" pitchFamily="34" charset="0"/>
                <a:cs typeface="Segoe UI Light" panose="020B0502040204020203" pitchFamily="34" charset="0"/>
              </a:rPr>
              <a:t>Система налогообложения</a:t>
            </a:r>
          </a:p>
          <a:p>
            <a:pPr marL="342900" indent="-342900">
              <a:buClr>
                <a:srgbClr val="7BAF31"/>
              </a:buClr>
              <a:buFont typeface="Arial" panose="020B0604020202020204" pitchFamily="34" charset="0"/>
              <a:buChar char="•"/>
            </a:pPr>
            <a:r>
              <a:rPr lang="ru-RU" sz="1600" dirty="0">
                <a:latin typeface="Segoe UI Light" panose="020B0502040204020203" pitchFamily="34" charset="0"/>
                <a:cs typeface="Segoe UI Light" panose="020B0502040204020203" pitchFamily="34" charset="0"/>
              </a:rPr>
              <a:t>Признак расчета (приход\расход, возврат прихода\расхода)</a:t>
            </a:r>
          </a:p>
          <a:p>
            <a:pPr marL="342900" indent="-342900">
              <a:buClr>
                <a:srgbClr val="7BAF31"/>
              </a:buClr>
              <a:buFont typeface="Arial" panose="020B0604020202020204" pitchFamily="34" charset="0"/>
              <a:buChar char="•"/>
            </a:pPr>
            <a:r>
              <a:rPr lang="ru-RU" sz="1600" dirty="0">
                <a:latin typeface="Segoe UI Light" panose="020B0502040204020203" pitchFamily="34" charset="0"/>
                <a:cs typeface="Segoe UI Light" panose="020B0502040204020203" pitchFamily="34" charset="0"/>
              </a:rPr>
              <a:t>Наименование товаров</a:t>
            </a:r>
            <a:r>
              <a:rPr lang="en-US" sz="1600" dirty="0">
                <a:latin typeface="Segoe UI Light" panose="020B0502040204020203" pitchFamily="34" charset="0"/>
                <a:cs typeface="Segoe UI Light" panose="020B0502040204020203" pitchFamily="34" charset="0"/>
              </a:rPr>
              <a:t>/</a:t>
            </a:r>
            <a:r>
              <a:rPr lang="ru-RU" sz="1600" dirty="0">
                <a:latin typeface="Segoe UI Light" panose="020B0502040204020203" pitchFamily="34" charset="0"/>
                <a:cs typeface="Segoe UI Light" panose="020B0502040204020203" pitchFamily="34" charset="0"/>
              </a:rPr>
              <a:t>услуг, количество, цена за единицу, стоимость, </a:t>
            </a:r>
            <a:br>
              <a:rPr lang="ru-RU" sz="1600" dirty="0">
                <a:latin typeface="Segoe UI Light" panose="020B0502040204020203" pitchFamily="34" charset="0"/>
                <a:cs typeface="Segoe UI Light" panose="020B0502040204020203" pitchFamily="34" charset="0"/>
              </a:rPr>
            </a:br>
            <a:r>
              <a:rPr lang="ru-RU" sz="1600" dirty="0">
                <a:latin typeface="Segoe UI Light" panose="020B0502040204020203" pitchFamily="34" charset="0"/>
                <a:cs typeface="Segoe UI Light" panose="020B0502040204020203" pitchFamily="34" charset="0"/>
              </a:rPr>
              <a:t>НДС, сумма общая, ставка\сумма НДС</a:t>
            </a:r>
          </a:p>
          <a:p>
            <a:pPr marL="342900" indent="-342900">
              <a:buClr>
                <a:srgbClr val="7BAF31"/>
              </a:buClr>
              <a:buFont typeface="Arial" panose="020B0604020202020204" pitchFamily="34" charset="0"/>
              <a:buChar char="•"/>
            </a:pPr>
            <a:r>
              <a:rPr lang="ru-RU" sz="1600" dirty="0">
                <a:latin typeface="Segoe UI Light" panose="020B0502040204020203" pitchFamily="34" charset="0"/>
                <a:cs typeface="Segoe UI Light" panose="020B0502040204020203" pitchFamily="34" charset="0"/>
              </a:rPr>
              <a:t>Форма расчета (наличные\карта) и сумма оплаты</a:t>
            </a:r>
          </a:p>
          <a:p>
            <a:pPr marL="342900" indent="-342900">
              <a:buClr>
                <a:srgbClr val="7BAF31"/>
              </a:buClr>
              <a:buFont typeface="Arial" panose="020B0604020202020204" pitchFamily="34" charset="0"/>
              <a:buChar char="•"/>
            </a:pPr>
            <a:r>
              <a:rPr lang="ru-RU" sz="1600" dirty="0">
                <a:latin typeface="Segoe UI Light" panose="020B0502040204020203" pitchFamily="34" charset="0"/>
                <a:cs typeface="Segoe UI Light" panose="020B0502040204020203" pitchFamily="34" charset="0"/>
              </a:rPr>
              <a:t>Должность и фамилия кассира </a:t>
            </a:r>
            <a:endParaRPr lang="en-US" sz="1600" dirty="0">
              <a:latin typeface="Segoe UI Light" panose="020B0502040204020203" pitchFamily="34" charset="0"/>
              <a:cs typeface="Segoe UI Light" panose="020B0502040204020203" pitchFamily="34" charset="0"/>
            </a:endParaRPr>
          </a:p>
          <a:p>
            <a:pPr marL="342900" indent="-342900">
              <a:buClr>
                <a:srgbClr val="7BAF31"/>
              </a:buClr>
              <a:buFont typeface="Arial" panose="020B0604020202020204" pitchFamily="34" charset="0"/>
              <a:buChar char="•"/>
            </a:pPr>
            <a:r>
              <a:rPr lang="ru-RU" sz="1600" dirty="0" err="1">
                <a:latin typeface="Segoe UI Light" panose="020B0502040204020203" pitchFamily="34" charset="0"/>
                <a:cs typeface="Segoe UI Light" panose="020B0502040204020203" pitchFamily="34" charset="0"/>
              </a:rPr>
              <a:t>Рег.номер</a:t>
            </a:r>
            <a:r>
              <a:rPr lang="ru-RU" sz="1600" dirty="0">
                <a:latin typeface="Segoe UI Light" panose="020B0502040204020203" pitchFamily="34" charset="0"/>
                <a:cs typeface="Segoe UI Light" panose="020B0502040204020203" pitchFamily="34" charset="0"/>
              </a:rPr>
              <a:t>, номер экземпляра ФН, заводской </a:t>
            </a:r>
            <a:r>
              <a:rPr lang="en-US" sz="1600" dirty="0">
                <a:latin typeface="Segoe UI Light" panose="020B0502040204020203" pitchFamily="34" charset="0"/>
                <a:cs typeface="Segoe UI Light" panose="020B0502040204020203" pitchFamily="34" charset="0"/>
              </a:rPr>
              <a:t>N </a:t>
            </a:r>
            <a:r>
              <a:rPr lang="ru-RU" sz="1600" dirty="0">
                <a:latin typeface="Segoe UI Light" panose="020B0502040204020203" pitchFamily="34" charset="0"/>
                <a:cs typeface="Segoe UI Light" panose="020B0502040204020203" pitchFamily="34" charset="0"/>
              </a:rPr>
              <a:t>устройства для расчетов, ФП</a:t>
            </a:r>
          </a:p>
          <a:p>
            <a:pPr marL="342900" indent="-342900">
              <a:buClr>
                <a:srgbClr val="7BAF31"/>
              </a:buClr>
              <a:buFont typeface="Arial" panose="020B0604020202020204" pitchFamily="34" charset="0"/>
              <a:buChar char="•"/>
            </a:pPr>
            <a:r>
              <a:rPr lang="ru-RU" sz="1600" dirty="0">
                <a:latin typeface="Segoe UI Light" panose="020B0502040204020203" pitchFamily="34" charset="0"/>
                <a:cs typeface="Segoe UI Light" panose="020B0502040204020203" pitchFamily="34" charset="0"/>
              </a:rPr>
              <a:t>Адрес сервиса проверки чека. Номер телефона или адрес </a:t>
            </a:r>
            <a:r>
              <a:rPr lang="en-US" sz="1600" dirty="0">
                <a:latin typeface="Segoe UI Light" panose="020B0502040204020203" pitchFamily="34" charset="0"/>
                <a:cs typeface="Segoe UI Light" panose="020B0502040204020203" pitchFamily="34" charset="0"/>
              </a:rPr>
              <a:t>e-mail </a:t>
            </a:r>
            <a:r>
              <a:rPr lang="ru-RU" sz="1600" dirty="0">
                <a:latin typeface="Segoe UI Light" panose="020B0502040204020203" pitchFamily="34" charset="0"/>
                <a:cs typeface="Segoe UI Light" panose="020B0502040204020203" pitchFamily="34" charset="0"/>
              </a:rPr>
              <a:t>для отправки электронного чека покупателю. </a:t>
            </a:r>
            <a:r>
              <a:rPr lang="en-US" sz="1600" dirty="0">
                <a:latin typeface="Segoe UI Light" panose="020B0502040204020203" pitchFamily="34" charset="0"/>
                <a:cs typeface="Segoe UI Light" panose="020B0502040204020203" pitchFamily="34" charset="0"/>
              </a:rPr>
              <a:t>E-mail </a:t>
            </a:r>
            <a:r>
              <a:rPr lang="ru-RU" sz="1600" dirty="0">
                <a:latin typeface="Segoe UI Light" panose="020B0502040204020203" pitchFamily="34" charset="0"/>
                <a:cs typeface="Segoe UI Light" panose="020B0502040204020203" pitchFamily="34" charset="0"/>
              </a:rPr>
              <a:t>продавца</a:t>
            </a:r>
          </a:p>
        </p:txBody>
      </p:sp>
      <p:sp>
        <p:nvSpPr>
          <p:cNvPr id="10"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Кассовый чек и БСО. Реквизиты.</a:t>
            </a:r>
          </a:p>
        </p:txBody>
      </p:sp>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10523542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30" name="Заголовок 3"/>
          <p:cNvSpPr txBox="1">
            <a:spLocks/>
          </p:cNvSpPr>
          <p:nvPr/>
        </p:nvSpPr>
        <p:spPr>
          <a:xfrm>
            <a:off x="838768" y="851659"/>
            <a:ext cx="10515600" cy="961923"/>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ru-RU" sz="5000" dirty="0">
              <a:solidFill>
                <a:srgbClr val="222222"/>
              </a:solidFill>
              <a:latin typeface="Segoe UI Light" charset="0"/>
              <a:ea typeface="Segoe UI Light" charset="0"/>
              <a:cs typeface="Segoe UI Light" charset="0"/>
            </a:endParaRPr>
          </a:p>
        </p:txBody>
      </p:sp>
      <p:sp>
        <p:nvSpPr>
          <p:cNvPr id="13" name="Прямоугольник 12"/>
          <p:cNvSpPr/>
          <p:nvPr/>
        </p:nvSpPr>
        <p:spPr>
          <a:xfrm>
            <a:off x="838768" y="2134104"/>
            <a:ext cx="7584120" cy="3170099"/>
          </a:xfrm>
          <a:prstGeom prst="rect">
            <a:avLst/>
          </a:prstGeom>
        </p:spPr>
        <p:txBody>
          <a:bodyPr wrap="square">
            <a:spAutoFit/>
          </a:bodyPr>
          <a:lstStyle/>
          <a:p>
            <a:r>
              <a:rPr lang="ru-RU" sz="2000" b="1" dirty="0">
                <a:latin typeface="Segoe UI" panose="020B0502040204020203" pitchFamily="34" charset="0"/>
                <a:cs typeface="Segoe UI" panose="020B0502040204020203" pitchFamily="34" charset="0"/>
              </a:rPr>
              <a:t>Дополнительно:</a:t>
            </a:r>
          </a:p>
          <a:p>
            <a:r>
              <a:rPr lang="en-US" sz="2000" dirty="0">
                <a:latin typeface="Segoe UI" panose="020B0502040204020203" pitchFamily="34" charset="0"/>
                <a:cs typeface="Segoe UI" panose="020B0502040204020203" pitchFamily="34" charset="0"/>
              </a:rPr>
              <a:t>QR-</a:t>
            </a:r>
            <a:r>
              <a:rPr lang="ru-RU" sz="2000" dirty="0">
                <a:latin typeface="Segoe UI" panose="020B0502040204020203" pitchFamily="34" charset="0"/>
                <a:cs typeface="Segoe UI" panose="020B0502040204020203" pitchFamily="34" charset="0"/>
              </a:rPr>
              <a:t>код, содержащий реквизиты проверки чека (не ссылка)</a:t>
            </a:r>
          </a:p>
          <a:p>
            <a:endParaRPr lang="ru-RU" sz="2000" dirty="0">
              <a:latin typeface="Segoe UI" panose="020B0502040204020203" pitchFamily="34" charset="0"/>
              <a:cs typeface="Segoe UI" panose="020B0502040204020203" pitchFamily="34" charset="0"/>
            </a:endParaRPr>
          </a:p>
          <a:p>
            <a:r>
              <a:rPr lang="ru-RU" sz="2000" b="1" dirty="0">
                <a:latin typeface="Segoe UI" panose="020B0502040204020203" pitchFamily="34" charset="0"/>
                <a:cs typeface="Segoe UI" panose="020B0502040204020203" pitchFamily="34" charset="0"/>
              </a:rPr>
              <a:t>Исключения:</a:t>
            </a:r>
          </a:p>
          <a:p>
            <a:pPr marL="457200" indent="-457200">
              <a:buFont typeface="Arial" panose="020B0604020202020204" pitchFamily="34" charset="0"/>
              <a:buChar char="•"/>
            </a:pPr>
            <a:r>
              <a:rPr lang="ru-RU" sz="2000" dirty="0">
                <a:latin typeface="Segoe UI" panose="020B0502040204020203" pitchFamily="34" charset="0"/>
                <a:cs typeface="Segoe UI" panose="020B0502040204020203" pitchFamily="34" charset="0"/>
              </a:rPr>
              <a:t>ИП на УСН, ПСН, СХН, ЕНВД (кроме подакцизных) обязаны указывать наименование и количество товаров с 01.02.2021 г.</a:t>
            </a:r>
          </a:p>
          <a:p>
            <a:pPr marL="457200" indent="-457200">
              <a:buFont typeface="Arial" panose="020B0604020202020204" pitchFamily="34" charset="0"/>
              <a:buChar char="•"/>
            </a:pPr>
            <a:r>
              <a:rPr lang="ru-RU" sz="2000" dirty="0">
                <a:latin typeface="Segoe UI" panose="020B0502040204020203" pitchFamily="34" charset="0"/>
                <a:cs typeface="Segoe UI" panose="020B0502040204020203" pitchFamily="34" charset="0"/>
              </a:rPr>
              <a:t>При работе без ОФД (отдаленные от сетей связи местности) можно не указывать электронные адреса.</a:t>
            </a:r>
          </a:p>
          <a:p>
            <a:pPr marL="457200" indent="-457200">
              <a:buFont typeface="Arial" panose="020B0604020202020204" pitchFamily="34" charset="0"/>
              <a:buChar char="•"/>
            </a:pPr>
            <a:r>
              <a:rPr lang="ru-RU" sz="2000" dirty="0">
                <a:latin typeface="Segoe UI" panose="020B0502040204020203" pitchFamily="34" charset="0"/>
                <a:cs typeface="Segoe UI" panose="020B0502040204020203" pitchFamily="34" charset="0"/>
              </a:rPr>
              <a:t>«Старые» БСО можно применять до 01.07.2018 г. </a:t>
            </a:r>
          </a:p>
        </p:txBody>
      </p:sp>
      <p:sp>
        <p:nvSpPr>
          <p:cNvPr id="10"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Кассовый чек и БСО. Реквизиты.</a:t>
            </a:r>
          </a:p>
        </p:txBody>
      </p:sp>
      <p:pic>
        <p:nvPicPr>
          <p:cNvPr id="12" name="Рисунок 11"/>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4553589" y="5731726"/>
            <a:ext cx="6647702" cy="671417"/>
          </a:xfrm>
          <a:prstGeom prst="rect">
            <a:avLst/>
          </a:prstGeom>
        </p:spPr>
      </p:pic>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7326467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Заголовок 3"/>
          <p:cNvSpPr txBox="1">
            <a:spLocks/>
          </p:cNvSpPr>
          <p:nvPr/>
        </p:nvSpPr>
        <p:spPr>
          <a:xfrm>
            <a:off x="838768" y="851659"/>
            <a:ext cx="10515600" cy="961923"/>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ru-RU" sz="5000" dirty="0">
              <a:solidFill>
                <a:srgbClr val="222222"/>
              </a:solidFill>
              <a:latin typeface="Segoe UI Light" charset="0"/>
              <a:ea typeface="Segoe UI Light" charset="0"/>
              <a:cs typeface="Segoe UI Light" charset="0"/>
            </a:endParaRPr>
          </a:p>
        </p:txBody>
      </p:sp>
      <p:sp>
        <p:nvSpPr>
          <p:cNvPr id="13" name="Прямоугольник 12"/>
          <p:cNvSpPr/>
          <p:nvPr/>
        </p:nvSpPr>
        <p:spPr>
          <a:xfrm>
            <a:off x="838768" y="2134104"/>
            <a:ext cx="7584120" cy="3170099"/>
          </a:xfrm>
          <a:prstGeom prst="rect">
            <a:avLst/>
          </a:prstGeom>
        </p:spPr>
        <p:txBody>
          <a:bodyPr wrap="square">
            <a:spAutoFit/>
          </a:bodyPr>
          <a:lstStyle/>
          <a:p>
            <a:r>
              <a:rPr lang="ru-RU" sz="2000" b="1" dirty="0">
                <a:latin typeface="Segoe UI" panose="020B0502040204020203" pitchFamily="34" charset="0"/>
                <a:cs typeface="Segoe UI" panose="020B0502040204020203" pitchFamily="34" charset="0"/>
              </a:rPr>
              <a:t>Дополнительно:</a:t>
            </a:r>
          </a:p>
          <a:p>
            <a:r>
              <a:rPr lang="en-US" sz="2000" dirty="0">
                <a:latin typeface="Segoe UI" panose="020B0502040204020203" pitchFamily="34" charset="0"/>
                <a:cs typeface="Segoe UI" panose="020B0502040204020203" pitchFamily="34" charset="0"/>
              </a:rPr>
              <a:t>QR-</a:t>
            </a:r>
            <a:r>
              <a:rPr lang="ru-RU" sz="2000" dirty="0">
                <a:latin typeface="Segoe UI" panose="020B0502040204020203" pitchFamily="34" charset="0"/>
                <a:cs typeface="Segoe UI" panose="020B0502040204020203" pitchFamily="34" charset="0"/>
              </a:rPr>
              <a:t>код, содержащий реквизиты проверки чека (не ссылка)</a:t>
            </a:r>
          </a:p>
          <a:p>
            <a:endParaRPr lang="ru-RU" sz="2000" dirty="0">
              <a:latin typeface="Segoe UI" panose="020B0502040204020203" pitchFamily="34" charset="0"/>
              <a:cs typeface="Segoe UI" panose="020B0502040204020203" pitchFamily="34" charset="0"/>
            </a:endParaRPr>
          </a:p>
          <a:p>
            <a:r>
              <a:rPr lang="ru-RU" sz="2000" b="1" dirty="0">
                <a:latin typeface="Segoe UI" panose="020B0502040204020203" pitchFamily="34" charset="0"/>
                <a:cs typeface="Segoe UI" panose="020B0502040204020203" pitchFamily="34" charset="0"/>
              </a:rPr>
              <a:t>Исключения:</a:t>
            </a:r>
          </a:p>
          <a:p>
            <a:pPr marL="457200" indent="-457200">
              <a:buFont typeface="Arial" panose="020B0604020202020204" pitchFamily="34" charset="0"/>
              <a:buChar char="•"/>
            </a:pPr>
            <a:r>
              <a:rPr lang="ru-RU" sz="2000" dirty="0">
                <a:latin typeface="Segoe UI" panose="020B0502040204020203" pitchFamily="34" charset="0"/>
                <a:cs typeface="Segoe UI" panose="020B0502040204020203" pitchFamily="34" charset="0"/>
              </a:rPr>
              <a:t>ИП на УСН, ПСН, СХН, ЕНВД (кроме подакцизных) обязаны указывать наименование и количество товаров с 01.02.2021 г.</a:t>
            </a:r>
          </a:p>
          <a:p>
            <a:pPr marL="457200" indent="-457200">
              <a:buFont typeface="Arial" panose="020B0604020202020204" pitchFamily="34" charset="0"/>
              <a:buChar char="•"/>
            </a:pPr>
            <a:r>
              <a:rPr lang="ru-RU" sz="2000" dirty="0">
                <a:latin typeface="Segoe UI" panose="020B0502040204020203" pitchFamily="34" charset="0"/>
                <a:cs typeface="Segoe UI" panose="020B0502040204020203" pitchFamily="34" charset="0"/>
              </a:rPr>
              <a:t>При работе без ОФД (отдаленные от сетей связи местности) можно не указывать электронные адреса.</a:t>
            </a:r>
          </a:p>
          <a:p>
            <a:pPr marL="457200" indent="-457200">
              <a:buFont typeface="Arial" panose="020B0604020202020204" pitchFamily="34" charset="0"/>
              <a:buChar char="•"/>
            </a:pPr>
            <a:r>
              <a:rPr lang="ru-RU" sz="2000" dirty="0">
                <a:latin typeface="Segoe UI" panose="020B0502040204020203" pitchFamily="34" charset="0"/>
                <a:cs typeface="Segoe UI" panose="020B0502040204020203" pitchFamily="34" charset="0"/>
              </a:rPr>
              <a:t>«Старые» БСО можно применять до 01.07.2018 г. </a:t>
            </a:r>
          </a:p>
        </p:txBody>
      </p:sp>
      <p:sp>
        <p:nvSpPr>
          <p:cNvPr id="10"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Кассовый чек и БСО. </a:t>
            </a:r>
            <a:r>
              <a:rPr lang="ru-RU" sz="4000" dirty="0" smtClean="0">
                <a:solidFill>
                  <a:srgbClr val="222222"/>
                </a:solidFill>
                <a:latin typeface="Segoe UI Light" charset="0"/>
                <a:ea typeface="Segoe UI Light" charset="0"/>
                <a:cs typeface="Segoe UI Light" charset="0"/>
              </a:rPr>
              <a:t>Сроки </a:t>
            </a:r>
            <a:endParaRPr lang="ru-RU" sz="4000" dirty="0">
              <a:solidFill>
                <a:srgbClr val="222222"/>
              </a:solidFill>
              <a:latin typeface="Segoe UI Light" charset="0"/>
              <a:ea typeface="Segoe UI Light" charset="0"/>
              <a:cs typeface="Segoe UI Light" charset="0"/>
            </a:endParaRPr>
          </a:p>
        </p:txBody>
      </p:sp>
      <p:pic>
        <p:nvPicPr>
          <p:cNvPr id="12" name="Рисунок 11"/>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4553589" y="5731726"/>
            <a:ext cx="6647702"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graphicFrame>
        <p:nvGraphicFramePr>
          <p:cNvPr id="9" name="Таблица 8"/>
          <p:cNvGraphicFramePr>
            <a:graphicFrameLocks noGrp="1"/>
          </p:cNvGraphicFramePr>
          <p:nvPr>
            <p:extLst>
              <p:ext uri="{D42A27DB-BD31-4B8C-83A1-F6EECF244321}">
                <p14:modId xmlns:p14="http://schemas.microsoft.com/office/powerpoint/2010/main" val="45593626"/>
              </p:ext>
            </p:extLst>
          </p:nvPr>
        </p:nvGraphicFramePr>
        <p:xfrm>
          <a:off x="918725" y="2070854"/>
          <a:ext cx="10282565" cy="3403600"/>
        </p:xfrm>
        <a:graphic>
          <a:graphicData uri="http://schemas.openxmlformats.org/drawingml/2006/table">
            <a:tbl>
              <a:tblPr firstRow="1" bandRow="1">
                <a:tableStyleId>{93296810-A885-4BE3-A3E7-6D5BEEA58F35}</a:tableStyleId>
              </a:tblPr>
              <a:tblGrid>
                <a:gridCol w="4296742"/>
                <a:gridCol w="3302000"/>
                <a:gridCol w="2683823"/>
              </a:tblGrid>
              <a:tr h="370840">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СНО</a:t>
                      </a:r>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Чек без товаров</a:t>
                      </a:r>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Чек с товарами</a:t>
                      </a:r>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r>
              <a:tr h="370840">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effectLst/>
                          <a:latin typeface="Segoe UI" panose="020B0502040204020203" pitchFamily="34" charset="0"/>
                          <a:ea typeface="Segoe UI" panose="020B0502040204020203" pitchFamily="34" charset="0"/>
                          <a:cs typeface="Segoe UI" panose="020B0502040204020203" pitchFamily="34" charset="0"/>
                        </a:rPr>
                        <a:t>ООО УСН, ОСНО</a:t>
                      </a:r>
                    </a:p>
                    <a:p>
                      <a:pPr marL="0" marR="0" indent="0" algn="l" defTabSz="914400" eaLnBrk="1" fontAlgn="auto" latinLnBrk="0" hangingPunct="1">
                        <a:lnSpc>
                          <a:spcPct val="100000"/>
                        </a:lnSpc>
                        <a:spcBef>
                          <a:spcPts val="0"/>
                        </a:spcBef>
                        <a:spcAft>
                          <a:spcPts val="0"/>
                        </a:spcAft>
                        <a:buClrTx/>
                        <a:buSzTx/>
                        <a:buFontTx/>
                        <a:buNone/>
                        <a:tabLst/>
                        <a:defRPr/>
                      </a:pPr>
                      <a:r>
                        <a:rPr lang="ru-RU" dirty="0" smtClean="0">
                          <a:effectLst/>
                          <a:latin typeface="Segoe UI" panose="020B0502040204020203" pitchFamily="34" charset="0"/>
                          <a:ea typeface="Segoe UI" panose="020B0502040204020203" pitchFamily="34" charset="0"/>
                          <a:cs typeface="Segoe UI" panose="020B0502040204020203" pitchFamily="34" charset="0"/>
                        </a:rPr>
                        <a:t>ИП ОСНО</a:t>
                      </a:r>
                      <a:endParaRPr lang="ru-RU" b="1" dirty="0" smtClean="0">
                        <a:effectLst/>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До 1 июля 2017</a:t>
                      </a:r>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С 1 июля 2017</a:t>
                      </a:r>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r>
              <a:tr h="370840">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effectLst/>
                          <a:latin typeface="Segoe UI" panose="020B0502040204020203" pitchFamily="34" charset="0"/>
                          <a:ea typeface="Segoe UI" panose="020B0502040204020203" pitchFamily="34" charset="0"/>
                          <a:cs typeface="Segoe UI" panose="020B0502040204020203" pitchFamily="34" charset="0"/>
                        </a:rPr>
                        <a:t>ИП УСН, ЕСХН (Сельхоз)</a:t>
                      </a:r>
                    </a:p>
                    <a:p>
                      <a:pPr algn="l"/>
                      <a:endParaRPr lang="ru-RU" b="1" dirty="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latin typeface="Segoe UI" panose="020B0502040204020203" pitchFamily="34" charset="0"/>
                          <a:ea typeface="Segoe UI" panose="020B0502040204020203" pitchFamily="34" charset="0"/>
                          <a:cs typeface="Segoe UI" panose="020B0502040204020203" pitchFamily="34" charset="0"/>
                        </a:rPr>
                        <a:t>До 1 июля 2017</a:t>
                      </a:r>
                    </a:p>
                    <a:p>
                      <a:pPr algn="l"/>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latin typeface="Segoe UI" panose="020B0502040204020203" pitchFamily="34" charset="0"/>
                          <a:ea typeface="Segoe UI" panose="020B0502040204020203" pitchFamily="34" charset="0"/>
                          <a:cs typeface="Segoe UI" panose="020B0502040204020203" pitchFamily="34" charset="0"/>
                        </a:rPr>
                        <a:t>С 1 июля 2021</a:t>
                      </a:r>
                    </a:p>
                    <a:p>
                      <a:pPr algn="l"/>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r>
              <a:tr h="370840">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ИП ЕНВД, ПСН</a:t>
                      </a:r>
                    </a:p>
                    <a:p>
                      <a:pPr algn="l"/>
                      <a:endParaRPr lang="ru-RU" b="1" dirty="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С 1 июля 2018</a:t>
                      </a:r>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latin typeface="Segoe UI" panose="020B0502040204020203" pitchFamily="34" charset="0"/>
                          <a:ea typeface="Segoe UI" panose="020B0502040204020203" pitchFamily="34" charset="0"/>
                          <a:cs typeface="Segoe UI" panose="020B0502040204020203" pitchFamily="34" charset="0"/>
                        </a:rPr>
                        <a:t>С 1 июля 2021</a:t>
                      </a:r>
                    </a:p>
                    <a:p>
                      <a:pPr algn="l"/>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r>
              <a:tr h="370840">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ООО ЕНВД</a:t>
                      </a:r>
                      <a:endParaRPr lang="ru-RU" b="1" dirty="0" smtClean="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a:t>
                      </a:r>
                      <a:endParaRPr lang="ru-RU" dirty="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latin typeface="Segoe UI" panose="020B0502040204020203" pitchFamily="34" charset="0"/>
                          <a:ea typeface="Segoe UI" panose="020B0502040204020203" pitchFamily="34" charset="0"/>
                          <a:cs typeface="Segoe UI" panose="020B0502040204020203" pitchFamily="34" charset="0"/>
                        </a:rPr>
                        <a:t>С 1 июля 2018</a:t>
                      </a:r>
                    </a:p>
                  </a:txBody>
                  <a:tcPr/>
                </a:tc>
              </a:tr>
              <a:tr h="370840">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ИП и ООО с работами и услугами</a:t>
                      </a:r>
                      <a:endParaRPr lang="ru-RU" b="1" dirty="0" smtClean="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latin typeface="Segoe UI" panose="020B0502040204020203" pitchFamily="34" charset="0"/>
                          <a:ea typeface="Segoe UI" panose="020B0502040204020203" pitchFamily="34" charset="0"/>
                          <a:cs typeface="Segoe UI" panose="020B0502040204020203" pitchFamily="34" charset="0"/>
                        </a:rPr>
                        <a:t>Можно БСО до 1 июля 2018</a:t>
                      </a:r>
                    </a:p>
                  </a:txBody>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latin typeface="Segoe UI" panose="020B0502040204020203" pitchFamily="34" charset="0"/>
                          <a:ea typeface="Segoe UI" panose="020B0502040204020203" pitchFamily="34" charset="0"/>
                          <a:cs typeface="Segoe UI" panose="020B0502040204020203" pitchFamily="34" charset="0"/>
                        </a:rPr>
                        <a:t>По общим правилам</a:t>
                      </a:r>
                    </a:p>
                  </a:txBody>
                  <a:tcPr/>
                </a:tc>
              </a:tr>
              <a:tr h="370840">
                <a:tc>
                  <a:txBody>
                    <a:bodyPr/>
                    <a:lstStyle/>
                    <a:p>
                      <a:pPr algn="l"/>
                      <a:r>
                        <a:rPr lang="ru-RU" dirty="0" smtClean="0">
                          <a:latin typeface="Segoe UI" panose="020B0502040204020203" pitchFamily="34" charset="0"/>
                          <a:ea typeface="Segoe UI" panose="020B0502040204020203" pitchFamily="34" charset="0"/>
                          <a:cs typeface="Segoe UI" panose="020B0502040204020203" pitchFamily="34" charset="0"/>
                        </a:rPr>
                        <a:t>ИП и ООО с подакцизными товарами</a:t>
                      </a:r>
                      <a:endParaRPr lang="ru-RU" b="1" dirty="0" smtClean="0">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latin typeface="Segoe UI" panose="020B0502040204020203" pitchFamily="34" charset="0"/>
                          <a:ea typeface="Segoe UI" panose="020B0502040204020203" pitchFamily="34" charset="0"/>
                          <a:cs typeface="Segoe UI" panose="020B0502040204020203" pitchFamily="34" charset="0"/>
                        </a:rPr>
                        <a:t>По общим правилам</a:t>
                      </a:r>
                    </a:p>
                  </a:txBody>
                  <a:tcPr/>
                </a:tc>
                <a:tc>
                  <a:txBody>
                    <a:bodyPr/>
                    <a:lstStyle/>
                    <a:p>
                      <a:pPr marL="0" marR="0" indent="0" algn="l" defTabSz="914400" eaLnBrk="1" fontAlgn="auto" latinLnBrk="0" hangingPunct="1">
                        <a:lnSpc>
                          <a:spcPct val="100000"/>
                        </a:lnSpc>
                        <a:spcBef>
                          <a:spcPts val="0"/>
                        </a:spcBef>
                        <a:spcAft>
                          <a:spcPts val="0"/>
                        </a:spcAft>
                        <a:buClrTx/>
                        <a:buSzTx/>
                        <a:buFontTx/>
                        <a:buNone/>
                        <a:tabLst/>
                        <a:defRPr/>
                      </a:pPr>
                      <a:r>
                        <a:rPr lang="ru-RU" dirty="0" smtClean="0">
                          <a:latin typeface="Segoe UI" panose="020B0502040204020203" pitchFamily="34" charset="0"/>
                          <a:ea typeface="Segoe UI" panose="020B0502040204020203" pitchFamily="34" charset="0"/>
                          <a:cs typeface="Segoe UI" panose="020B0502040204020203" pitchFamily="34" charset="0"/>
                        </a:rPr>
                        <a:t>С 1 июля 2018</a:t>
                      </a:r>
                    </a:p>
                  </a:txBody>
                  <a:tcPr/>
                </a:tc>
              </a:tr>
            </a:tbl>
          </a:graphicData>
        </a:graphic>
      </p:graphicFrame>
    </p:spTree>
    <p:extLst>
      <p:ext uri="{BB962C8B-B14F-4D97-AF65-F5344CB8AC3E}">
        <p14:creationId xmlns:p14="http://schemas.microsoft.com/office/powerpoint/2010/main" val="30405526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Заголовок 3"/>
          <p:cNvSpPr>
            <a:spLocks noGrp="1"/>
          </p:cNvSpPr>
          <p:nvPr/>
        </p:nvSpPr>
        <p:spPr>
          <a:xfrm>
            <a:off x="838200" y="1000030"/>
            <a:ext cx="10515600" cy="9619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ru-RU" sz="5000" dirty="0">
              <a:solidFill>
                <a:srgbClr val="222222"/>
              </a:solidFill>
              <a:latin typeface="Segoe UI Light" charset="0"/>
              <a:ea typeface="Segoe UI Light" charset="0"/>
              <a:cs typeface="Segoe UI Light" charset="0"/>
            </a:endParaRPr>
          </a:p>
        </p:txBody>
      </p:sp>
      <p:sp>
        <p:nvSpPr>
          <p:cNvPr id="2" name="TextBox 1"/>
          <p:cNvSpPr txBox="1"/>
          <p:nvPr/>
        </p:nvSpPr>
        <p:spPr>
          <a:xfrm>
            <a:off x="2138286" y="1344707"/>
            <a:ext cx="5642168" cy="707886"/>
          </a:xfrm>
          <a:prstGeom prst="rect">
            <a:avLst/>
          </a:prstGeom>
          <a:noFill/>
        </p:spPr>
        <p:txBody>
          <a:bodyPr wrap="square" rtlCol="0">
            <a:spAutoFit/>
          </a:bodyPr>
          <a:lstStyle/>
          <a:p>
            <a:pPr>
              <a:buClr>
                <a:srgbClr val="7BAF31"/>
              </a:buClr>
            </a:pPr>
            <a:r>
              <a:rPr lang="ru-RU" sz="2000" dirty="0" smtClean="0">
                <a:latin typeface="Segoe UI" panose="020B0502040204020203" pitchFamily="34" charset="0"/>
                <a:cs typeface="Segoe UI" panose="020B0502040204020203" pitchFamily="34" charset="0"/>
              </a:rPr>
              <a:t>Традиционно задается справочником товаров в товароучётной системе</a:t>
            </a:r>
          </a:p>
        </p:txBody>
      </p:sp>
      <p:grpSp>
        <p:nvGrpSpPr>
          <p:cNvPr id="25" name="Группа 24"/>
          <p:cNvGrpSpPr/>
          <p:nvPr/>
        </p:nvGrpSpPr>
        <p:grpSpPr>
          <a:xfrm>
            <a:off x="752967" y="2312522"/>
            <a:ext cx="7427396" cy="4545478"/>
            <a:chOff x="1109749" y="1187103"/>
            <a:chExt cx="7027487" cy="4221048"/>
          </a:xfrm>
          <a:effectLst>
            <a:outerShdw blurRad="63500" sx="101000" sy="101000" algn="ctr" rotWithShape="0">
              <a:prstClr val="black">
                <a:alpha val="12000"/>
              </a:prstClr>
            </a:outerShdw>
          </a:effectLst>
        </p:grpSpPr>
        <p:grpSp>
          <p:nvGrpSpPr>
            <p:cNvPr id="26" name="Group 8"/>
            <p:cNvGrpSpPr/>
            <p:nvPr/>
          </p:nvGrpSpPr>
          <p:grpSpPr>
            <a:xfrm>
              <a:off x="1109749" y="1187103"/>
              <a:ext cx="7027487" cy="244514"/>
              <a:chOff x="2262753" y="2626963"/>
              <a:chExt cx="7640664" cy="278969"/>
            </a:xfrm>
          </p:grpSpPr>
          <p:sp>
            <p:nvSpPr>
              <p:cNvPr id="29" name="Round Same Side Corner Rectangle 10"/>
              <p:cNvSpPr/>
              <p:nvPr/>
            </p:nvSpPr>
            <p:spPr>
              <a:xfrm>
                <a:off x="2262753" y="2626963"/>
                <a:ext cx="7640664" cy="278969"/>
              </a:xfrm>
              <a:prstGeom prst="round2Same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11"/>
              <p:cNvGrpSpPr/>
              <p:nvPr/>
            </p:nvGrpSpPr>
            <p:grpSpPr>
              <a:xfrm>
                <a:off x="2338551" y="2693885"/>
                <a:ext cx="453886" cy="106230"/>
                <a:chOff x="2338551" y="2693885"/>
                <a:chExt cx="453886" cy="106230"/>
              </a:xfrm>
            </p:grpSpPr>
            <p:sp>
              <p:nvSpPr>
                <p:cNvPr id="31" name="Oval 12"/>
                <p:cNvSpPr/>
                <p:nvPr/>
              </p:nvSpPr>
              <p:spPr>
                <a:xfrm>
                  <a:off x="2338551"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13"/>
                <p:cNvSpPr/>
                <p:nvPr/>
              </p:nvSpPr>
              <p:spPr>
                <a:xfrm>
                  <a:off x="2512379"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14"/>
                <p:cNvSpPr/>
                <p:nvPr/>
              </p:nvSpPr>
              <p:spPr>
                <a:xfrm>
                  <a:off x="2686207"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8" name="Рисунок 27"/>
            <p:cNvPicPr>
              <a:picLocks noChangeAspect="1"/>
            </p:cNvPicPr>
            <p:nvPr/>
          </p:nvPicPr>
          <p:blipFill rotWithShape="1">
            <a:blip r:embed="rId3"/>
            <a:srcRect r="1756" b="24071"/>
            <a:stretch/>
          </p:blipFill>
          <p:spPr>
            <a:xfrm>
              <a:off x="1109749" y="1419622"/>
              <a:ext cx="7027487" cy="3988529"/>
            </a:xfrm>
            <a:prstGeom prst="rect">
              <a:avLst/>
            </a:prstGeom>
          </p:spPr>
        </p:pic>
      </p:grpSp>
      <p:sp>
        <p:nvSpPr>
          <p:cNvPr id="4" name="Прямоугольник 3"/>
          <p:cNvSpPr/>
          <p:nvPr/>
        </p:nvSpPr>
        <p:spPr>
          <a:xfrm>
            <a:off x="8454683" y="2249216"/>
            <a:ext cx="3228535" cy="2400657"/>
          </a:xfrm>
          <a:prstGeom prst="rect">
            <a:avLst/>
          </a:prstGeom>
        </p:spPr>
        <p:txBody>
          <a:bodyPr wrap="square">
            <a:spAutoFit/>
          </a:bodyPr>
          <a:lstStyle/>
          <a:p>
            <a:r>
              <a:rPr lang="ru-RU" sz="1500" dirty="0">
                <a:latin typeface="Segoe UI" panose="020B0502040204020203" pitchFamily="34" charset="0"/>
                <a:cs typeface="Segoe UI" panose="020B0502040204020203" pitchFamily="34" charset="0"/>
              </a:rPr>
              <a:t>Контур.Маркет – простое, легкое решение для малоформатной розницы</a:t>
            </a:r>
          </a:p>
          <a:p>
            <a:endParaRPr lang="ru-RU" sz="1500" dirty="0" smtClean="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ru-RU" sz="1500" dirty="0" smtClean="0">
                <a:latin typeface="Segoe UI" panose="020B0502040204020203" pitchFamily="34" charset="0"/>
                <a:cs typeface="Segoe UI" panose="020B0502040204020203" pitchFamily="34" charset="0"/>
              </a:rPr>
              <a:t>Ведите справочник товаров</a:t>
            </a:r>
          </a:p>
          <a:p>
            <a:pPr marL="342900" indent="-342900">
              <a:buFont typeface="Arial" panose="020B0604020202020204" pitchFamily="34" charset="0"/>
              <a:buChar char="•"/>
            </a:pPr>
            <a:r>
              <a:rPr lang="ru-RU" sz="1500" dirty="0" smtClean="0">
                <a:latin typeface="Segoe UI" panose="020B0502040204020203" pitchFamily="34" charset="0"/>
                <a:cs typeface="Segoe UI" panose="020B0502040204020203" pitchFamily="34" charset="0"/>
              </a:rPr>
              <a:t>Назначайте цены</a:t>
            </a:r>
          </a:p>
          <a:p>
            <a:pPr marL="342900" indent="-342900">
              <a:buFont typeface="Arial" panose="020B0604020202020204" pitchFamily="34" charset="0"/>
              <a:buChar char="•"/>
            </a:pPr>
            <a:r>
              <a:rPr lang="ru-RU" sz="1500" dirty="0" smtClean="0">
                <a:latin typeface="Segoe UI" panose="020B0502040204020203" pitchFamily="34" charset="0"/>
                <a:cs typeface="Segoe UI" panose="020B0502040204020203" pitchFamily="34" charset="0"/>
              </a:rPr>
              <a:t>Контролируйте остатки</a:t>
            </a:r>
          </a:p>
          <a:p>
            <a:pPr marL="342900" indent="-342900">
              <a:buFont typeface="Arial" panose="020B0604020202020204" pitchFamily="34" charset="0"/>
              <a:buChar char="•"/>
            </a:pPr>
            <a:r>
              <a:rPr lang="ru-RU" sz="1500" dirty="0" smtClean="0">
                <a:latin typeface="Segoe UI" panose="020B0502040204020203" pitchFamily="34" charset="0"/>
                <a:cs typeface="Segoe UI" panose="020B0502040204020203" pitchFamily="34" charset="0"/>
              </a:rPr>
              <a:t>Проводите инвентаризацию</a:t>
            </a:r>
          </a:p>
          <a:p>
            <a:pPr marL="342900" indent="-342900">
              <a:buFont typeface="Arial" panose="020B0604020202020204" pitchFamily="34" charset="0"/>
              <a:buChar char="•"/>
            </a:pPr>
            <a:endParaRPr lang="ru-RU" sz="1500" dirty="0">
              <a:latin typeface="Segoe UI" panose="020B0502040204020203" pitchFamily="34" charset="0"/>
              <a:cs typeface="Segoe UI" panose="020B0502040204020203" pitchFamily="34" charset="0"/>
            </a:endParaRPr>
          </a:p>
          <a:p>
            <a:r>
              <a:rPr lang="ru-RU" sz="1500" dirty="0" smtClean="0">
                <a:latin typeface="Segoe UI" panose="020B0502040204020203" pitchFamily="34" charset="0"/>
                <a:cs typeface="Segoe UI" panose="020B0502040204020203" pitchFamily="34" charset="0"/>
              </a:rPr>
              <a:t>Данные передаются на кассу</a:t>
            </a:r>
            <a:endParaRPr lang="ru-RU" sz="1500" dirty="0">
              <a:latin typeface="Segoe UI" panose="020B0502040204020203" pitchFamily="34" charset="0"/>
              <a:cs typeface="Segoe UI" panose="020B0502040204020203" pitchFamily="34" charset="0"/>
            </a:endParaRPr>
          </a:p>
        </p:txBody>
      </p:sp>
      <p:sp>
        <p:nvSpPr>
          <p:cNvPr id="19" name="Заголовок 3"/>
          <p:cNvSpPr>
            <a:spLocks noGrp="1"/>
          </p:cNvSpPr>
          <p:nvPr>
            <p:ph type="title"/>
          </p:nvPr>
        </p:nvSpPr>
        <p:spPr>
          <a:xfrm>
            <a:off x="2178205" y="278341"/>
            <a:ext cx="9175595" cy="961923"/>
          </a:xfrm>
        </p:spPr>
        <p:txBody>
          <a:bodyPr>
            <a:noAutofit/>
          </a:bodyPr>
          <a:lstStyle/>
          <a:p>
            <a:r>
              <a:rPr lang="ru-RU" sz="4000" dirty="0">
                <a:solidFill>
                  <a:srgbClr val="222222"/>
                </a:solidFill>
                <a:latin typeface="Segoe UI Light" charset="0"/>
                <a:ea typeface="Segoe UI Light" charset="0"/>
                <a:cs typeface="Segoe UI Light" charset="0"/>
              </a:rPr>
              <a:t>Наименование товаров в чеке</a:t>
            </a:r>
          </a:p>
        </p:txBody>
      </p:sp>
      <p:pic>
        <p:nvPicPr>
          <p:cNvPr id="23" name="Рисунок 22"/>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261113654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2" y="2471721"/>
            <a:ext cx="9739743" cy="2308322"/>
          </a:xfrm>
          <a:prstGeom prst="rect">
            <a:avLst/>
          </a:prstGeom>
        </p:spPr>
        <p:txBody>
          <a:bodyPr wrap="square" lIns="91438" tIns="45719" rIns="91438" bIns="45719">
            <a:spAutoFit/>
          </a:bodyPr>
          <a:lstStyle/>
          <a:p>
            <a:pPr marL="342900" indent="-342900" eaLnBrk="0" fontAlgn="base" hangingPunct="0">
              <a:spcBef>
                <a:spcPct val="0"/>
              </a:spcBef>
              <a:spcAft>
                <a:spcPct val="0"/>
              </a:spcAft>
              <a:buFont typeface="Arial" panose="020B0604020202020204" pitchFamily="34" charset="0"/>
              <a:buChar char="•"/>
            </a:pPr>
            <a:r>
              <a:rPr lang="ru-RU" sz="2400" dirty="0">
                <a:latin typeface="Segoe UI Semilight" panose="020B0402040204020203" pitchFamily="34" charset="0"/>
                <a:cs typeface="Segoe UI Semilight" panose="020B0402040204020203" pitchFamily="34" charset="0"/>
              </a:rPr>
              <a:t>Быстро заводить товары и передавать их на кассу</a:t>
            </a:r>
          </a:p>
          <a:p>
            <a:pPr marL="342900" indent="-342900" eaLnBrk="0" fontAlgn="base" hangingPunct="0">
              <a:spcBef>
                <a:spcPct val="0"/>
              </a:spcBef>
              <a:spcAft>
                <a:spcPct val="0"/>
              </a:spcAft>
              <a:buFont typeface="Arial" panose="020B0604020202020204" pitchFamily="34" charset="0"/>
              <a:buChar char="•"/>
            </a:pPr>
            <a:r>
              <a:rPr lang="ru-RU" sz="2400" dirty="0">
                <a:latin typeface="Segoe UI Semilight" panose="020B0402040204020203" pitchFamily="34" charset="0"/>
                <a:cs typeface="Segoe UI Semilight" panose="020B0402040204020203" pitchFamily="34" charset="0"/>
              </a:rPr>
              <a:t>Минимизировать ошибки персонала</a:t>
            </a:r>
          </a:p>
          <a:p>
            <a:pPr marL="342900" indent="-342900" eaLnBrk="0" fontAlgn="base" hangingPunct="0">
              <a:spcBef>
                <a:spcPct val="0"/>
              </a:spcBef>
              <a:spcAft>
                <a:spcPct val="0"/>
              </a:spcAft>
              <a:buFont typeface="Arial" panose="020B0604020202020204" pitchFamily="34" charset="0"/>
              <a:buChar char="•"/>
            </a:pPr>
            <a:r>
              <a:rPr lang="ru-RU" sz="2400" dirty="0">
                <a:latin typeface="Segoe UI Semilight" panose="020B0402040204020203" pitchFamily="34" charset="0"/>
                <a:cs typeface="Segoe UI Semilight" panose="020B0402040204020203" pitchFamily="34" charset="0"/>
              </a:rPr>
              <a:t>Сократить время на выполнение рутинных операций</a:t>
            </a:r>
          </a:p>
          <a:p>
            <a:pPr marL="342900" indent="-342900" eaLnBrk="0" fontAlgn="base" hangingPunct="0">
              <a:spcBef>
                <a:spcPct val="0"/>
              </a:spcBef>
              <a:spcAft>
                <a:spcPct val="0"/>
              </a:spcAft>
              <a:buFont typeface="Arial" panose="020B0604020202020204" pitchFamily="34" charset="0"/>
              <a:buChar char="•"/>
            </a:pPr>
            <a:r>
              <a:rPr lang="ru-RU" sz="2400" dirty="0">
                <a:latin typeface="Segoe UI Semilight" panose="020B0402040204020203" pitchFamily="34" charset="0"/>
                <a:cs typeface="Segoe UI Semilight" panose="020B0402040204020203" pitchFamily="34" charset="0"/>
              </a:rPr>
              <a:t>Экономить на оборудовании</a:t>
            </a:r>
          </a:p>
          <a:p>
            <a:pPr marL="342900" indent="-342900" eaLnBrk="0" fontAlgn="base" hangingPunct="0">
              <a:spcBef>
                <a:spcPct val="0"/>
              </a:spcBef>
              <a:spcAft>
                <a:spcPct val="0"/>
              </a:spcAft>
              <a:buFont typeface="Arial" panose="020B0604020202020204" pitchFamily="34" charset="0"/>
              <a:buChar char="•"/>
            </a:pPr>
            <a:r>
              <a:rPr lang="ru-RU" sz="2400" dirty="0">
                <a:latin typeface="Segoe UI Semilight" panose="020B0402040204020203" pitchFamily="34" charset="0"/>
                <a:cs typeface="Segoe UI Semilight" panose="020B0402040204020203" pitchFamily="34" charset="0"/>
              </a:rPr>
              <a:t>Получить доступ к данным о выручке и </a:t>
            </a:r>
            <a:r>
              <a:rPr lang="ru-RU" sz="2400" dirty="0" smtClean="0">
                <a:latin typeface="Segoe UI Semilight" panose="020B0402040204020203" pitchFamily="34" charset="0"/>
                <a:cs typeface="Segoe UI Semilight" panose="020B0402040204020203" pitchFamily="34" charset="0"/>
              </a:rPr>
              <a:t>продажах</a:t>
            </a:r>
            <a:br>
              <a:rPr lang="ru-RU" sz="2400" dirty="0" smtClean="0">
                <a:latin typeface="Segoe UI Semilight" panose="020B0402040204020203" pitchFamily="34" charset="0"/>
                <a:cs typeface="Segoe UI Semilight" panose="020B0402040204020203" pitchFamily="34" charset="0"/>
              </a:rPr>
            </a:br>
            <a:r>
              <a:rPr lang="ru-RU" sz="2400" dirty="0" smtClean="0">
                <a:latin typeface="Segoe UI Semilight" panose="020B0402040204020203" pitchFamily="34" charset="0"/>
                <a:cs typeface="Segoe UI Semilight" panose="020B0402040204020203" pitchFamily="34" charset="0"/>
              </a:rPr>
              <a:t>из </a:t>
            </a:r>
            <a:r>
              <a:rPr lang="ru-RU" sz="2400" dirty="0">
                <a:latin typeface="Segoe UI Semilight" panose="020B0402040204020203" pitchFamily="34" charset="0"/>
                <a:cs typeface="Segoe UI Semilight" panose="020B0402040204020203" pitchFamily="34" charset="0"/>
              </a:rPr>
              <a:t>любой точки, где есть интернет </a:t>
            </a:r>
          </a:p>
        </p:txBody>
      </p:sp>
      <p:sp>
        <p:nvSpPr>
          <p:cNvPr id="12" name="Заголовок 3"/>
          <p:cNvSpPr txBox="1">
            <a:spLocks/>
          </p:cNvSpPr>
          <p:nvPr/>
        </p:nvSpPr>
        <p:spPr>
          <a:xfrm>
            <a:off x="838202" y="1084369"/>
            <a:ext cx="10826417"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smtClean="0">
                <a:solidFill>
                  <a:srgbClr val="222222"/>
                </a:solidFill>
                <a:latin typeface="Segoe UI Light" charset="0"/>
                <a:ea typeface="Segoe UI Light" charset="0"/>
                <a:cs typeface="Segoe UI Light" charset="0"/>
              </a:rPr>
              <a:t>Учет </a:t>
            </a:r>
            <a:r>
              <a:rPr lang="ru-RU" sz="4000" dirty="0">
                <a:solidFill>
                  <a:srgbClr val="222222"/>
                </a:solidFill>
                <a:latin typeface="Segoe UI Light" charset="0"/>
                <a:ea typeface="Segoe UI Light" charset="0"/>
                <a:cs typeface="Segoe UI Light" charset="0"/>
              </a:rPr>
              <a:t>товаров в Контур.Маркет поможет: </a:t>
            </a: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5270014" y="5731728"/>
            <a:ext cx="6647703"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40908392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812" y="1582336"/>
            <a:ext cx="1757907" cy="3638457"/>
          </a:xfrm>
          <a:prstGeom prst="rect">
            <a:avLst/>
          </a:prstGeom>
          <a:noFill/>
          <a:ln>
            <a:noFill/>
          </a:ln>
          <a:effectLst>
            <a:outerShdw blurRad="50800" dist="38100" dir="16200000" rotWithShape="0">
              <a:schemeClr val="bg1">
                <a:alpha val="4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80570" y="1641807"/>
            <a:ext cx="5125281" cy="5210175"/>
          </a:xfrm>
          <a:prstGeom prst="rect">
            <a:avLst/>
          </a:prstGeom>
          <a:noFill/>
          <a:ln>
            <a:noFill/>
          </a:ln>
          <a:effectLst>
            <a:outerShdw blurRad="63500" sx="102000" sy="102000" algn="ctr" rotWithShape="0">
              <a:schemeClr val="bg1">
                <a:lumMod val="85000"/>
                <a:alpha val="40000"/>
              </a:scheme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9645" y="2103866"/>
            <a:ext cx="1477196" cy="262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8170123" y="1674798"/>
            <a:ext cx="3456879" cy="4995511"/>
          </a:xfrm>
          <a:prstGeom prst="rect">
            <a:avLst/>
          </a:prstGeom>
          <a:solidFill>
            <a:schemeClr val="bg1"/>
          </a:solidFill>
          <a:ln>
            <a:noFill/>
          </a:ln>
          <a:effectLst/>
        </p:spPr>
        <p:style>
          <a:lnRef idx="1">
            <a:schemeClr val="accent6"/>
          </a:lnRef>
          <a:fillRef idx="2">
            <a:schemeClr val="accent6"/>
          </a:fillRef>
          <a:effectRef idx="1">
            <a:schemeClr val="accent6"/>
          </a:effectRef>
          <a:fontRef idx="minor">
            <a:schemeClr val="dk1"/>
          </a:fontRef>
        </p:style>
        <p:txBody>
          <a:bodyPr lIns="91438" tIns="45719" rIns="91438" bIns="45719" rtlCol="0" anchor="t"/>
          <a:lstStyle/>
          <a:p>
            <a:r>
              <a:rPr lang="ru-RU" sz="1500" dirty="0">
                <a:solidFill>
                  <a:schemeClr val="tx1"/>
                </a:solidFill>
                <a:latin typeface="Segoe UI" panose="020B0502040204020203" pitchFamily="34" charset="0"/>
                <a:cs typeface="Segoe UI" panose="020B0502040204020203" pitchFamily="34" charset="0"/>
              </a:rPr>
              <a:t>Передается по желанию покупателя при предоставлении </a:t>
            </a:r>
            <a:r>
              <a:rPr lang="en-US" sz="1500" dirty="0">
                <a:solidFill>
                  <a:schemeClr val="tx1"/>
                </a:solidFill>
                <a:latin typeface="Segoe UI" panose="020B0502040204020203" pitchFamily="34" charset="0"/>
                <a:cs typeface="Segoe UI" panose="020B0502040204020203" pitchFamily="34" charset="0"/>
              </a:rPr>
              <a:t>e-mail </a:t>
            </a:r>
            <a:r>
              <a:rPr lang="ru-RU" sz="1500" dirty="0">
                <a:solidFill>
                  <a:schemeClr val="tx1"/>
                </a:solidFill>
                <a:latin typeface="Segoe UI" panose="020B0502040204020203" pitchFamily="34" charset="0"/>
                <a:cs typeface="Segoe UI" panose="020B0502040204020203" pitchFamily="34" charset="0"/>
              </a:rPr>
              <a:t>или телефона до осуществления расчета</a:t>
            </a:r>
            <a:r>
              <a:rPr lang="ru-RU" sz="1500" dirty="0" smtClean="0">
                <a:solidFill>
                  <a:schemeClr val="tx1"/>
                </a:solidFill>
                <a:latin typeface="Segoe UI" panose="020B0502040204020203" pitchFamily="34" charset="0"/>
                <a:cs typeface="Segoe UI" panose="020B0502040204020203" pitchFamily="34" charset="0"/>
              </a:rPr>
              <a:t>.</a:t>
            </a:r>
            <a:endParaRPr lang="ru-RU" sz="1500" dirty="0">
              <a:solidFill>
                <a:schemeClr val="tx1"/>
              </a:solidFill>
              <a:latin typeface="Segoe UI" panose="020B0502040204020203" pitchFamily="34" charset="0"/>
              <a:cs typeface="Segoe UI" panose="020B0502040204020203" pitchFamily="34" charset="0"/>
            </a:endParaRPr>
          </a:p>
          <a:p>
            <a:endParaRPr lang="ru-RU" sz="1500" dirty="0">
              <a:solidFill>
                <a:schemeClr val="tx1"/>
              </a:solidFill>
              <a:latin typeface="Segoe UI" panose="020B0502040204020203" pitchFamily="34" charset="0"/>
              <a:cs typeface="Segoe UI" panose="020B0502040204020203" pitchFamily="34" charset="0"/>
            </a:endParaRPr>
          </a:p>
          <a:p>
            <a:r>
              <a:rPr lang="ru-RU" sz="1500" dirty="0">
                <a:solidFill>
                  <a:schemeClr val="tx1"/>
                </a:solidFill>
                <a:latin typeface="Segoe UI" panose="020B0502040204020203" pitchFamily="34" charset="0"/>
                <a:cs typeface="Segoe UI" panose="020B0502040204020203" pitchFamily="34" charset="0"/>
              </a:rPr>
              <a:t>На номер телефона – обязательно, </a:t>
            </a:r>
          </a:p>
          <a:p>
            <a:r>
              <a:rPr lang="ru-RU" sz="1500" dirty="0">
                <a:solidFill>
                  <a:schemeClr val="tx1"/>
                </a:solidFill>
                <a:latin typeface="Segoe UI" panose="020B0502040204020203" pitchFamily="34" charset="0"/>
                <a:cs typeface="Segoe UI" panose="020B0502040204020203" pitchFamily="34" charset="0"/>
              </a:rPr>
              <a:t>на </a:t>
            </a:r>
            <a:r>
              <a:rPr lang="en-US" sz="1500" dirty="0">
                <a:solidFill>
                  <a:schemeClr val="tx1"/>
                </a:solidFill>
                <a:latin typeface="Segoe UI" panose="020B0502040204020203" pitchFamily="34" charset="0"/>
                <a:cs typeface="Segoe UI" panose="020B0502040204020203" pitchFamily="34" charset="0"/>
              </a:rPr>
              <a:t>e-mail – </a:t>
            </a:r>
            <a:r>
              <a:rPr lang="ru-RU" sz="1500" dirty="0">
                <a:solidFill>
                  <a:schemeClr val="tx1"/>
                </a:solidFill>
                <a:latin typeface="Segoe UI" panose="020B0502040204020203" pitchFamily="34" charset="0"/>
                <a:cs typeface="Segoe UI" panose="020B0502040204020203" pitchFamily="34" charset="0"/>
              </a:rPr>
              <a:t>«при наличии технической возможности».</a:t>
            </a:r>
          </a:p>
          <a:p>
            <a:endParaRPr lang="ru-RU" sz="1500" dirty="0">
              <a:solidFill>
                <a:schemeClr val="tx1"/>
              </a:solidFill>
              <a:latin typeface="Segoe UI" panose="020B0502040204020203" pitchFamily="34" charset="0"/>
              <a:cs typeface="Segoe UI" panose="020B0502040204020203" pitchFamily="34" charset="0"/>
            </a:endParaRPr>
          </a:p>
          <a:p>
            <a:r>
              <a:rPr lang="ru-RU" sz="1500" dirty="0">
                <a:solidFill>
                  <a:schemeClr val="tx1"/>
                </a:solidFill>
                <a:latin typeface="Segoe UI" panose="020B0502040204020203" pitchFamily="34" charset="0"/>
                <a:cs typeface="Segoe UI" panose="020B0502040204020203" pitchFamily="34" charset="0"/>
              </a:rPr>
              <a:t>Можно передавать чек, либо реквизиты для поиска данные, идентифицирующие чек для поиска </a:t>
            </a:r>
          </a:p>
          <a:p>
            <a:r>
              <a:rPr lang="ru-RU" sz="1500" dirty="0">
                <a:solidFill>
                  <a:schemeClr val="tx1"/>
                </a:solidFill>
                <a:latin typeface="Segoe UI" panose="020B0502040204020203" pitchFamily="34" charset="0"/>
                <a:cs typeface="Segoe UI" panose="020B0502040204020203" pitchFamily="34" charset="0"/>
              </a:rPr>
              <a:t>в сервисе ОФД.</a:t>
            </a:r>
          </a:p>
          <a:p>
            <a:endParaRPr lang="ru-RU" sz="1500" dirty="0">
              <a:solidFill>
                <a:schemeClr val="tx1"/>
              </a:solidFill>
              <a:latin typeface="Segoe UI" panose="020B0502040204020203" pitchFamily="34" charset="0"/>
              <a:cs typeface="Segoe UI" panose="020B0502040204020203" pitchFamily="34" charset="0"/>
            </a:endParaRPr>
          </a:p>
          <a:p>
            <a:r>
              <a:rPr lang="ru-RU" sz="1500" dirty="0">
                <a:solidFill>
                  <a:schemeClr val="tx1"/>
                </a:solidFill>
                <a:latin typeface="Segoe UI" panose="020B0502040204020203" pitchFamily="34" charset="0"/>
                <a:cs typeface="Segoe UI" panose="020B0502040204020203" pitchFamily="34" charset="0"/>
              </a:rPr>
              <a:t>Распечатанный электронный чек приравнивается к бумажному при условии, что данные его «идентичны» электронному чеку. </a:t>
            </a:r>
          </a:p>
          <a:p>
            <a:endParaRPr lang="ru-RU" sz="1500" dirty="0">
              <a:solidFill>
                <a:schemeClr val="tx1"/>
              </a:solidFill>
              <a:latin typeface="Segoe UI" panose="020B0502040204020203" pitchFamily="34" charset="0"/>
              <a:cs typeface="Segoe UI" panose="020B0502040204020203" pitchFamily="34" charset="0"/>
            </a:endParaRPr>
          </a:p>
          <a:p>
            <a:r>
              <a:rPr lang="en-US" sz="1500" dirty="0">
                <a:solidFill>
                  <a:schemeClr val="tx1"/>
                </a:solidFill>
                <a:latin typeface="Segoe UI" panose="020B0502040204020203" pitchFamily="34" charset="0"/>
                <a:cs typeface="Segoe UI" panose="020B0502040204020203" pitchFamily="34" charset="0"/>
              </a:rPr>
              <a:t>QR </a:t>
            </a:r>
            <a:r>
              <a:rPr lang="ru-RU" sz="1500" dirty="0">
                <a:solidFill>
                  <a:schemeClr val="tx1"/>
                </a:solidFill>
                <a:latin typeface="Segoe UI" panose="020B0502040204020203" pitchFamily="34" charset="0"/>
                <a:cs typeface="Segoe UI" panose="020B0502040204020203" pitchFamily="34" charset="0"/>
              </a:rPr>
              <a:t>код содержит только реквизиты чека (без ссылки на сайт).</a:t>
            </a:r>
          </a:p>
        </p:txBody>
      </p:sp>
      <p:sp>
        <p:nvSpPr>
          <p:cNvPr id="13" name="Заголовок 3"/>
          <p:cNvSpPr>
            <a:spLocks noGrp="1"/>
          </p:cNvSpPr>
          <p:nvPr>
            <p:ph type="title"/>
          </p:nvPr>
        </p:nvSpPr>
        <p:spPr>
          <a:xfrm>
            <a:off x="2178205" y="278341"/>
            <a:ext cx="9175595" cy="961923"/>
          </a:xfrm>
        </p:spPr>
        <p:txBody>
          <a:bodyPr>
            <a:noAutofit/>
          </a:bodyPr>
          <a:lstStyle/>
          <a:p>
            <a:r>
              <a:rPr lang="ru-RU" sz="4000" dirty="0">
                <a:solidFill>
                  <a:srgbClr val="222222"/>
                </a:solidFill>
                <a:latin typeface="Segoe UI Light" charset="0"/>
                <a:ea typeface="Segoe UI Light" charset="0"/>
                <a:cs typeface="Segoe UI Light" charset="0"/>
              </a:rPr>
              <a:t>Электронные чеки</a:t>
            </a:r>
          </a:p>
        </p:txBody>
      </p:sp>
      <p:pic>
        <p:nvPicPr>
          <p:cNvPr id="14" name="Рисунок 13"/>
          <p:cNvPicPr>
            <a:picLocks noChangeAspect="1"/>
          </p:cNvPicPr>
          <p:nvPr/>
        </p:nvPicPr>
        <p:blipFill rotWithShape="1">
          <a:blip r:embed="rId6">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332146760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Заголовок 3"/>
          <p:cNvSpPr>
            <a:spLocks noGrp="1"/>
          </p:cNvSpPr>
          <p:nvPr>
            <p:ph type="title"/>
          </p:nvPr>
        </p:nvSpPr>
        <p:spPr>
          <a:xfrm>
            <a:off x="2178205" y="278341"/>
            <a:ext cx="9175595" cy="961923"/>
          </a:xfrm>
        </p:spPr>
        <p:txBody>
          <a:bodyPr>
            <a:noAutofit/>
          </a:bodyPr>
          <a:lstStyle/>
          <a:p>
            <a:r>
              <a:rPr lang="ru-RU" sz="4000" dirty="0">
                <a:solidFill>
                  <a:srgbClr val="222222"/>
                </a:solidFill>
                <a:latin typeface="Segoe UI Light" charset="0"/>
                <a:ea typeface="Segoe UI Light" charset="0"/>
                <a:cs typeface="Segoe UI Light" charset="0"/>
              </a:rPr>
              <a:t>Электронные чеки</a:t>
            </a:r>
          </a:p>
        </p:txBody>
      </p:sp>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grpSp>
        <p:nvGrpSpPr>
          <p:cNvPr id="8" name="Group 17"/>
          <p:cNvGrpSpPr/>
          <p:nvPr/>
        </p:nvGrpSpPr>
        <p:grpSpPr>
          <a:xfrm>
            <a:off x="2112309" y="1247072"/>
            <a:ext cx="8311849" cy="4909713"/>
            <a:chOff x="2262753" y="2626963"/>
            <a:chExt cx="7640664" cy="4513252"/>
          </a:xfrm>
          <a:effectLst>
            <a:outerShdw blurRad="228600" dist="190500" dir="5400000" algn="ctr" rotWithShape="0">
              <a:srgbClr val="000000">
                <a:alpha val="20000"/>
              </a:srgbClr>
            </a:outerShdw>
          </a:effectLst>
        </p:grpSpPr>
        <p:grpSp>
          <p:nvGrpSpPr>
            <p:cNvPr id="9" name="Group 8"/>
            <p:cNvGrpSpPr/>
            <p:nvPr/>
          </p:nvGrpSpPr>
          <p:grpSpPr>
            <a:xfrm>
              <a:off x="2262753" y="2626963"/>
              <a:ext cx="7640664" cy="278969"/>
              <a:chOff x="2262753" y="2626963"/>
              <a:chExt cx="7640664" cy="278969"/>
            </a:xfrm>
          </p:grpSpPr>
          <p:sp>
            <p:nvSpPr>
              <p:cNvPr id="11" name="Round Same Side Corner Rectangle 10"/>
              <p:cNvSpPr/>
              <p:nvPr/>
            </p:nvSpPr>
            <p:spPr>
              <a:xfrm>
                <a:off x="2262753" y="2626963"/>
                <a:ext cx="7640664" cy="278969"/>
              </a:xfrm>
              <a:prstGeom prst="round2Same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2" name="Group 11"/>
              <p:cNvGrpSpPr/>
              <p:nvPr/>
            </p:nvGrpSpPr>
            <p:grpSpPr>
              <a:xfrm>
                <a:off x="2338551" y="2693885"/>
                <a:ext cx="453886" cy="106230"/>
                <a:chOff x="2338551" y="2693885"/>
                <a:chExt cx="453886" cy="106230"/>
              </a:xfrm>
            </p:grpSpPr>
            <p:sp>
              <p:nvSpPr>
                <p:cNvPr id="15" name="Oval 12"/>
                <p:cNvSpPr/>
                <p:nvPr/>
              </p:nvSpPr>
              <p:spPr>
                <a:xfrm>
                  <a:off x="2338551"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Oval 13"/>
                <p:cNvSpPr/>
                <p:nvPr/>
              </p:nvSpPr>
              <p:spPr>
                <a:xfrm>
                  <a:off x="2512379"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Oval 14"/>
                <p:cNvSpPr/>
                <p:nvPr/>
              </p:nvSpPr>
              <p:spPr>
                <a:xfrm>
                  <a:off x="2686207"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pic>
          <p:nvPicPr>
            <p:cNvPr id="10" name="Picture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2753" y="2867037"/>
              <a:ext cx="7639200" cy="4273178"/>
            </a:xfrm>
            <a:prstGeom prst="rect">
              <a:avLst/>
            </a:prstGeom>
          </p:spPr>
        </p:pic>
      </p:grpSp>
      <p:pic>
        <p:nvPicPr>
          <p:cNvPr id="18" name="Рисунок 17"/>
          <p:cNvPicPr>
            <a:picLocks noChangeAspect="1"/>
          </p:cNvPicPr>
          <p:nvPr/>
        </p:nvPicPr>
        <p:blipFill>
          <a:blip r:embed="rId5"/>
          <a:stretch>
            <a:fillRect/>
          </a:stretch>
        </p:blipFill>
        <p:spPr>
          <a:xfrm>
            <a:off x="2112310" y="1460946"/>
            <a:ext cx="8310256" cy="5495492"/>
          </a:xfrm>
          <a:prstGeom prst="rect">
            <a:avLst/>
          </a:prstGeom>
        </p:spPr>
      </p:pic>
    </p:spTree>
    <p:extLst>
      <p:ext uri="{BB962C8B-B14F-4D97-AF65-F5344CB8AC3E}">
        <p14:creationId xmlns:p14="http://schemas.microsoft.com/office/powerpoint/2010/main" val="29062275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Заголовок 3"/>
          <p:cNvSpPr txBox="1">
            <a:spLocks/>
          </p:cNvSpPr>
          <p:nvPr/>
        </p:nvSpPr>
        <p:spPr>
          <a:xfrm>
            <a:off x="838768" y="851659"/>
            <a:ext cx="10515600" cy="961923"/>
          </a:xfrm>
          <a:prstGeom prst="rect">
            <a:avLst/>
          </a:prstGeom>
        </p:spPr>
        <p:txBody>
          <a:bodyPr vert="horz" lIns="91440" tIns="45720" rIns="91440" bIns="45720" rtlCol="0" anchor="ctr">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ru-RU" sz="5000" dirty="0">
              <a:solidFill>
                <a:srgbClr val="222222"/>
              </a:solidFill>
              <a:latin typeface="Segoe UI Light" charset="0"/>
              <a:ea typeface="Segoe UI Light" charset="0"/>
              <a:cs typeface="Segoe UI Light" charset="0"/>
            </a:endParaRPr>
          </a:p>
        </p:txBody>
      </p:sp>
      <p:grpSp>
        <p:nvGrpSpPr>
          <p:cNvPr id="59" name="Group 17"/>
          <p:cNvGrpSpPr/>
          <p:nvPr/>
        </p:nvGrpSpPr>
        <p:grpSpPr>
          <a:xfrm>
            <a:off x="1851103" y="1545326"/>
            <a:ext cx="8912230" cy="5264352"/>
            <a:chOff x="2262753" y="2626963"/>
            <a:chExt cx="7640664" cy="4513252"/>
          </a:xfrm>
          <a:effectLst>
            <a:outerShdw blurRad="228600" dist="190500" dir="5400000" algn="ctr" rotWithShape="0">
              <a:srgbClr val="000000">
                <a:alpha val="20000"/>
              </a:srgbClr>
            </a:outerShdw>
          </a:effectLst>
        </p:grpSpPr>
        <p:grpSp>
          <p:nvGrpSpPr>
            <p:cNvPr id="61" name="Group 8"/>
            <p:cNvGrpSpPr/>
            <p:nvPr/>
          </p:nvGrpSpPr>
          <p:grpSpPr>
            <a:xfrm>
              <a:off x="2262753" y="2626963"/>
              <a:ext cx="7640664" cy="278969"/>
              <a:chOff x="2262753" y="2626963"/>
              <a:chExt cx="7640664" cy="278969"/>
            </a:xfrm>
          </p:grpSpPr>
          <p:sp>
            <p:nvSpPr>
              <p:cNvPr id="63" name="Round Same Side Corner Rectangle 10"/>
              <p:cNvSpPr/>
              <p:nvPr/>
            </p:nvSpPr>
            <p:spPr>
              <a:xfrm>
                <a:off x="2262753" y="2626963"/>
                <a:ext cx="7640664" cy="278969"/>
              </a:xfrm>
              <a:prstGeom prst="round2Same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64" name="Group 11"/>
              <p:cNvGrpSpPr/>
              <p:nvPr/>
            </p:nvGrpSpPr>
            <p:grpSpPr>
              <a:xfrm>
                <a:off x="2338551" y="2693885"/>
                <a:ext cx="453886" cy="106230"/>
                <a:chOff x="2338551" y="2693885"/>
                <a:chExt cx="453886" cy="106230"/>
              </a:xfrm>
            </p:grpSpPr>
            <p:sp>
              <p:nvSpPr>
                <p:cNvPr id="65" name="Oval 12"/>
                <p:cNvSpPr/>
                <p:nvPr/>
              </p:nvSpPr>
              <p:spPr>
                <a:xfrm>
                  <a:off x="2338551"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6" name="Oval 13"/>
                <p:cNvSpPr/>
                <p:nvPr/>
              </p:nvSpPr>
              <p:spPr>
                <a:xfrm>
                  <a:off x="2512379"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67" name="Oval 14"/>
                <p:cNvSpPr/>
                <p:nvPr/>
              </p:nvSpPr>
              <p:spPr>
                <a:xfrm>
                  <a:off x="2686207"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grpSp>
        <p:pic>
          <p:nvPicPr>
            <p:cNvPr id="62"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2753" y="2867037"/>
              <a:ext cx="7639200" cy="4273178"/>
            </a:xfrm>
            <a:prstGeom prst="rect">
              <a:avLst/>
            </a:prstGeom>
          </p:spPr>
        </p:pic>
      </p:grpSp>
      <p:pic>
        <p:nvPicPr>
          <p:cNvPr id="60" name="Рисунок 59"/>
          <p:cNvPicPr>
            <a:picLocks noChangeAspect="1"/>
          </p:cNvPicPr>
          <p:nvPr/>
        </p:nvPicPr>
        <p:blipFill>
          <a:blip r:embed="rId4"/>
          <a:stretch>
            <a:fillRect/>
          </a:stretch>
        </p:blipFill>
        <p:spPr>
          <a:xfrm>
            <a:off x="1852059" y="1826358"/>
            <a:ext cx="8911186" cy="5038827"/>
          </a:xfrm>
          <a:prstGeom prst="rect">
            <a:avLst/>
          </a:prstGeom>
        </p:spPr>
      </p:pic>
      <p:sp>
        <p:nvSpPr>
          <p:cNvPr id="19" name="Заголовок 3"/>
          <p:cNvSpPr txBox="1">
            <a:spLocks/>
          </p:cNvSpPr>
          <p:nvPr/>
        </p:nvSpPr>
        <p:spPr>
          <a:xfrm>
            <a:off x="2178203" y="278341"/>
            <a:ext cx="917559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Электронные чеки</a:t>
            </a:r>
          </a:p>
        </p:txBody>
      </p:sp>
      <p:pic>
        <p:nvPicPr>
          <p:cNvPr id="23" name="Рисунок 22"/>
          <p:cNvPicPr>
            <a:picLocks noChangeAspect="1"/>
          </p:cNvPicPr>
          <p:nvPr/>
        </p:nvPicPr>
        <p:blipFill rotWithShape="1">
          <a:blip r:embed="rId5">
            <a:extLst>
              <a:ext uri="{28A0092B-C50C-407E-A947-70E740481C1C}">
                <a14:useLocalDpi xmlns:a14="http://schemas.microsoft.com/office/drawing/2010/main" val="0"/>
              </a:ext>
            </a:extLst>
          </a:blip>
          <a:srcRect l="69876" t="68213"/>
          <a:stretch/>
        </p:blipFill>
        <p:spPr>
          <a:xfrm>
            <a:off x="-2" y="227112"/>
            <a:ext cx="2002573" cy="671417"/>
          </a:xfrm>
          <a:prstGeom prst="rect">
            <a:avLst/>
          </a:prstGeom>
        </p:spPr>
      </p:pic>
    </p:spTree>
    <p:extLst>
      <p:ext uri="{BB962C8B-B14F-4D97-AF65-F5344CB8AC3E}">
        <p14:creationId xmlns:p14="http://schemas.microsoft.com/office/powerpoint/2010/main" val="10211261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2" y="2084851"/>
            <a:ext cx="10826417" cy="4401205"/>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000" dirty="0">
                <a:latin typeface="Segoe UI" panose="020B0502040204020203" pitchFamily="34" charset="0"/>
                <a:cs typeface="Segoe UI" panose="020B0502040204020203" pitchFamily="34" charset="0"/>
              </a:rPr>
              <a:t>Каждый расчет с покупателем независимо от способа оплаты должен быть проведен через ККТ, записан в ФН и передан в ФНС через ОФД. </a:t>
            </a:r>
          </a:p>
          <a:p>
            <a:pPr lvl="0" eaLnBrk="0" fontAlgn="base" hangingPunct="0">
              <a:spcBef>
                <a:spcPct val="0"/>
              </a:spcBef>
              <a:spcAft>
                <a:spcPct val="0"/>
              </a:spcAft>
            </a:pPr>
            <a:endParaRPr lang="ru-RU" altLang="ru-RU" sz="2000" b="1" dirty="0">
              <a:latin typeface="Segoe UI" panose="020B0502040204020203" pitchFamily="34" charset="0"/>
              <a:cs typeface="Segoe UI" panose="020B0502040204020203" pitchFamily="34" charset="0"/>
            </a:endParaRPr>
          </a:p>
          <a:p>
            <a:pPr marL="380990" indent="-380990" eaLnBrk="0" fontAlgn="base" hangingPunct="0">
              <a:spcBef>
                <a:spcPct val="0"/>
              </a:spcBef>
              <a:spcAft>
                <a:spcPct val="0"/>
              </a:spcAft>
              <a:buFont typeface="Arial" panose="020B0604020202020204" pitchFamily="34" charset="0"/>
              <a:buChar char="•"/>
            </a:pPr>
            <a:r>
              <a:rPr lang="ru-RU" altLang="ru-RU" sz="2000" b="1" dirty="0">
                <a:latin typeface="Segoe UI" panose="020B0502040204020203" pitchFamily="34" charset="0"/>
                <a:cs typeface="Segoe UI" panose="020B0502040204020203" pitchFamily="34" charset="0"/>
              </a:rPr>
              <a:t>Оплата на сайте с помощью электронных средств платежа </a:t>
            </a:r>
            <a:br>
              <a:rPr lang="ru-RU" altLang="ru-RU" sz="2000" b="1" dirty="0">
                <a:latin typeface="Segoe UI" panose="020B0502040204020203" pitchFamily="34" charset="0"/>
                <a:cs typeface="Segoe UI" panose="020B0502040204020203" pitchFamily="34" charset="0"/>
              </a:rPr>
            </a:br>
            <a:r>
              <a:rPr lang="ru-RU" altLang="ru-RU" sz="2000" dirty="0">
                <a:latin typeface="Segoe UI" panose="020B0502040204020203" pitchFamily="34" charset="0"/>
                <a:cs typeface="Segoe UI" panose="020B0502040204020203" pitchFamily="34" charset="0"/>
              </a:rPr>
              <a:t>можно передать только электронный чек на </a:t>
            </a:r>
            <a:r>
              <a:rPr lang="ru-RU" altLang="ru-RU" sz="2000" dirty="0" err="1">
                <a:latin typeface="Segoe UI" panose="020B0502040204020203" pitchFamily="34" charset="0"/>
                <a:cs typeface="Segoe UI" panose="020B0502040204020203" pitchFamily="34" charset="0"/>
              </a:rPr>
              <a:t>email</a:t>
            </a:r>
            <a:r>
              <a:rPr lang="ru-RU" altLang="ru-RU" sz="2000" dirty="0">
                <a:latin typeface="Segoe UI" panose="020B0502040204020203" pitchFamily="34" charset="0"/>
                <a:cs typeface="Segoe UI" panose="020B0502040204020203" pitchFamily="34" charset="0"/>
              </a:rPr>
              <a:t> или абонентский номер. Выдача чека должна производиться по общим правилам (в течение 5 минут после оплаты. При оплате через платежную систему (QIWI,  Яндекс-Деньги и т.д.) ККТ и выдача чека должна быть у продавца.</a:t>
            </a:r>
          </a:p>
          <a:p>
            <a:pPr marL="380990" indent="-380990" eaLnBrk="0" fontAlgn="base" hangingPunct="0">
              <a:spcBef>
                <a:spcPct val="0"/>
              </a:spcBef>
              <a:spcAft>
                <a:spcPct val="0"/>
              </a:spcAft>
              <a:buFont typeface="Arial" panose="020B0604020202020204" pitchFamily="34" charset="0"/>
              <a:buChar char="•"/>
            </a:pPr>
            <a:endParaRPr lang="ru-RU" altLang="ru-RU" sz="2000" b="1" dirty="0">
              <a:latin typeface="Segoe UI" panose="020B0502040204020203" pitchFamily="34" charset="0"/>
              <a:cs typeface="Segoe UI" panose="020B0502040204020203" pitchFamily="34" charset="0"/>
            </a:endParaRPr>
          </a:p>
          <a:p>
            <a:pPr marL="380990" indent="-380990" eaLnBrk="0" fontAlgn="base" hangingPunct="0">
              <a:spcBef>
                <a:spcPct val="0"/>
              </a:spcBef>
              <a:spcAft>
                <a:spcPct val="0"/>
              </a:spcAft>
              <a:buFont typeface="Arial" panose="020B0604020202020204" pitchFamily="34" charset="0"/>
              <a:buChar char="•"/>
            </a:pPr>
            <a:r>
              <a:rPr lang="ru-RU" altLang="ru-RU" sz="2000" b="1" dirty="0">
                <a:latin typeface="Segoe UI" panose="020B0502040204020203" pitchFamily="34" charset="0"/>
                <a:cs typeface="Segoe UI" panose="020B0502040204020203" pitchFamily="34" charset="0"/>
              </a:rPr>
              <a:t>Оплата наличными или банковской картой при получении</a:t>
            </a:r>
            <a:br>
              <a:rPr lang="ru-RU" altLang="ru-RU" sz="2000" b="1" dirty="0">
                <a:latin typeface="Segoe UI" panose="020B0502040204020203" pitchFamily="34" charset="0"/>
                <a:cs typeface="Segoe UI" panose="020B0502040204020203" pitchFamily="34" charset="0"/>
              </a:rPr>
            </a:br>
            <a:r>
              <a:rPr lang="ru-RU" altLang="ru-RU" sz="2000" dirty="0">
                <a:latin typeface="Segoe UI" panose="020B0502040204020203" pitchFamily="34" charset="0"/>
                <a:cs typeface="Segoe UI" panose="020B0502040204020203" pitchFamily="34" charset="0"/>
              </a:rPr>
              <a:t>каждого курьера необходимо снабдить переносной кассой</a:t>
            </a:r>
          </a:p>
          <a:p>
            <a:pPr lvl="0" eaLnBrk="0" fontAlgn="base" hangingPunct="0">
              <a:spcBef>
                <a:spcPct val="0"/>
              </a:spcBef>
              <a:spcAft>
                <a:spcPct val="0"/>
              </a:spcAft>
            </a:pPr>
            <a:endParaRPr lang="ru-RU" altLang="ru-RU" sz="2000" b="1"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b="1"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2" y="1084369"/>
            <a:ext cx="10826417"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Интернет-магазины</a:t>
            </a: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5270014" y="5731728"/>
            <a:ext cx="6647703"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183187666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2" y="1909001"/>
            <a:ext cx="10826417" cy="4693591"/>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1300" b="1" dirty="0">
                <a:latin typeface="Segoe UI" panose="020B0502040204020203" pitchFamily="34" charset="0"/>
                <a:cs typeface="Segoe UI" panose="020B0502040204020203" pitchFamily="34" charset="0"/>
              </a:rPr>
              <a:t>Организации и ИП (за исключение продажи подакцизных товаров):</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 </a:t>
            </a:r>
            <a:r>
              <a:rPr lang="ru-RU" altLang="ru-RU" sz="1300" dirty="0" smtClean="0">
                <a:latin typeface="Segoe UI" panose="020B0502040204020203" pitchFamily="34" charset="0"/>
                <a:cs typeface="Segoe UI" panose="020B0502040204020203" pitchFamily="34" charset="0"/>
              </a:rPr>
              <a:t>кредитные </a:t>
            </a:r>
            <a:r>
              <a:rPr lang="ru-RU" altLang="ru-RU" sz="1300" dirty="0">
                <a:latin typeface="Segoe UI" panose="020B0502040204020203" pitchFamily="34" charset="0"/>
                <a:cs typeface="Segoe UI" panose="020B0502040204020203" pitchFamily="34" charset="0"/>
              </a:rPr>
              <a:t>организации с выдачей средств в банкоматах</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 </a:t>
            </a:r>
            <a:r>
              <a:rPr lang="ru-RU" altLang="ru-RU" sz="1300" dirty="0" smtClean="0">
                <a:latin typeface="Segoe UI" panose="020B0502040204020203" pitchFamily="34" charset="0"/>
                <a:cs typeface="Segoe UI" panose="020B0502040204020203" pitchFamily="34" charset="0"/>
              </a:rPr>
              <a:t>безналичный </a:t>
            </a:r>
            <a:r>
              <a:rPr lang="ru-RU" altLang="ru-RU" sz="1300" dirty="0">
                <a:latin typeface="Segoe UI" panose="020B0502040204020203" pitchFamily="34" charset="0"/>
                <a:cs typeface="Segoe UI" panose="020B0502040204020203" pitchFamily="34" charset="0"/>
              </a:rPr>
              <a:t>расчет между хозяйствующими субъектами</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 </a:t>
            </a:r>
            <a:r>
              <a:rPr lang="ru-RU" altLang="ru-RU" sz="1300" dirty="0" smtClean="0">
                <a:latin typeface="Segoe UI" panose="020B0502040204020203" pitchFamily="34" charset="0"/>
                <a:cs typeface="Segoe UI" panose="020B0502040204020203" pitchFamily="34" charset="0"/>
              </a:rPr>
              <a:t>аптечные </a:t>
            </a:r>
            <a:r>
              <a:rPr lang="ru-RU" altLang="ru-RU" sz="1300" dirty="0">
                <a:latin typeface="Segoe UI" panose="020B0502040204020203" pitchFamily="34" charset="0"/>
                <a:cs typeface="Segoe UI" panose="020B0502040204020203" pitchFamily="34" charset="0"/>
              </a:rPr>
              <a:t>организации и медицинские организации при отсутствии аптек в сельских н\п</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 </a:t>
            </a:r>
            <a:r>
              <a:rPr lang="ru-RU" altLang="ru-RU" sz="1300" dirty="0" smtClean="0">
                <a:latin typeface="Segoe UI" panose="020B0502040204020203" pitchFamily="34" charset="0"/>
                <a:cs typeface="Segoe UI" panose="020B0502040204020203" pitchFamily="34" charset="0"/>
              </a:rPr>
              <a:t>осуществляющие </a:t>
            </a:r>
            <a:r>
              <a:rPr lang="ru-RU" altLang="ru-RU" sz="1300" dirty="0">
                <a:latin typeface="Segoe UI" panose="020B0502040204020203" pitchFamily="34" charset="0"/>
                <a:cs typeface="Segoe UI" panose="020B0502040204020203" pitchFamily="34" charset="0"/>
              </a:rPr>
              <a:t>расчеты в отдаленных и труднодоступных местностях (выдача квитанции). </a:t>
            </a:r>
          </a:p>
          <a:p>
            <a:pPr lvl="0" eaLnBrk="0" fontAlgn="base" hangingPunct="0">
              <a:spcBef>
                <a:spcPct val="0"/>
              </a:spcBef>
              <a:spcAft>
                <a:spcPct val="0"/>
              </a:spcAft>
            </a:pPr>
            <a:r>
              <a:rPr lang="ru-RU" altLang="ru-RU" sz="1300" b="1" dirty="0">
                <a:latin typeface="Segoe UI" panose="020B0502040204020203" pitchFamily="34" charset="0"/>
                <a:cs typeface="Segoe UI" panose="020B0502040204020203" pitchFamily="34" charset="0"/>
              </a:rPr>
              <a:t>Товары (кроме подакцизных):</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Продажа газет и журналов в киосках не &lt; 50% от товарооборота.</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Продажа ценных бумаг.</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Продажа билетов в общественном транспорте.</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Продажа питания в учебных заведениях.</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Торговля на рынках и ярмарках с открытых прилавков при торговле непродовольственными товарами, кроме исключений, утвержденных правительством РФ</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Разносная торговля в поездах (есть исключения по товарам).</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Торговля в киосках мороженым и напитками в розлив, торговля из автоцистерн, сезонная торговля вразвал овощами и фруктами.</a:t>
            </a:r>
          </a:p>
          <a:p>
            <a:pPr lvl="0" eaLnBrk="0" fontAlgn="base" hangingPunct="0">
              <a:spcBef>
                <a:spcPct val="0"/>
              </a:spcBef>
              <a:spcAft>
                <a:spcPct val="0"/>
              </a:spcAft>
            </a:pPr>
            <a:r>
              <a:rPr lang="ru-RU" altLang="ru-RU" sz="1300" b="1" dirty="0">
                <a:latin typeface="Segoe UI" panose="020B0502040204020203" pitchFamily="34" charset="0"/>
                <a:cs typeface="Segoe UI" panose="020B0502040204020203" pitchFamily="34" charset="0"/>
              </a:rPr>
              <a:t>Работы, услуги:</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Прием стеклопосуды и утильсырья (кроме металлолома, драг. металлов и камней)</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Ремонт и окраска обуви, изготовление и ремонт метал. галантереи и ключей</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Присмотр и уходу за детьми,  больными, престарелыми.</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Изготовление и реализации изделий народных художественных промыслов.</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Вспашка огородов и распиловка дров.</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Услуги носильщиков на вокзалах и в портах.</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Сдача ИП в аренду жилых помещений, принадлежащих ему на праве собственности.</a:t>
            </a:r>
          </a:p>
          <a:p>
            <a:pPr marL="285750" lvl="0" indent="-285750" eaLnBrk="0" fontAlgn="base" hangingPunct="0">
              <a:spcBef>
                <a:spcPct val="0"/>
              </a:spcBef>
              <a:spcAft>
                <a:spcPct val="0"/>
              </a:spcAft>
              <a:buFont typeface="Arial" panose="020B0604020202020204" pitchFamily="34" charset="0"/>
              <a:buChar char="•"/>
            </a:pPr>
            <a:r>
              <a:rPr lang="ru-RU" altLang="ru-RU" sz="1300" dirty="0">
                <a:latin typeface="Segoe UI" panose="020B0502040204020203" pitchFamily="34" charset="0"/>
                <a:cs typeface="Segoe UI" panose="020B0502040204020203" pitchFamily="34" charset="0"/>
              </a:rPr>
              <a:t>Религиозные обряды и </a:t>
            </a:r>
            <a:r>
              <a:rPr lang="ru-RU" altLang="ru-RU" sz="1300" dirty="0" smtClean="0">
                <a:latin typeface="Segoe UI" panose="020B0502040204020203" pitchFamily="34" charset="0"/>
                <a:cs typeface="Segoe UI" panose="020B0502040204020203" pitchFamily="34" charset="0"/>
              </a:rPr>
              <a:t>церемонии</a:t>
            </a:r>
            <a:endParaRPr lang="ru-RU" altLang="ru-RU" sz="2000" dirty="0">
              <a:latin typeface="Segoe UI" panose="020B0502040204020203" pitchFamily="34" charset="0"/>
              <a:cs typeface="Segoe UI" panose="020B0502040204020203" pitchFamily="34" charset="0"/>
            </a:endParaRPr>
          </a:p>
        </p:txBody>
      </p:sp>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
        <p:nvSpPr>
          <p:cNvPr id="7" name="Заголовок 3"/>
          <p:cNvSpPr txBox="1">
            <a:spLocks/>
          </p:cNvSpPr>
          <p:nvPr/>
        </p:nvSpPr>
        <p:spPr>
          <a:xfrm>
            <a:off x="838202" y="1084370"/>
            <a:ext cx="10826417" cy="702228"/>
          </a:xfrm>
          <a:prstGeom prst="rect">
            <a:avLst/>
          </a:prstGeom>
        </p:spPr>
        <p:txBody>
          <a:bodyPr vert="horz" lIns="91438" tIns="45719" rIns="91438" bIns="45719"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Обязанность по применению ККТ, исключения</a:t>
            </a:r>
          </a:p>
        </p:txBody>
      </p:sp>
    </p:spTree>
    <p:extLst>
      <p:ext uri="{BB962C8B-B14F-4D97-AF65-F5344CB8AC3E}">
        <p14:creationId xmlns:p14="http://schemas.microsoft.com/office/powerpoint/2010/main" val="4380082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2" y="2429517"/>
            <a:ext cx="10826417" cy="2492988"/>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400" b="1" dirty="0">
                <a:latin typeface="Segoe UI" panose="020B0502040204020203" pitchFamily="34" charset="0"/>
                <a:cs typeface="Segoe UI" panose="020B0502040204020203" pitchFamily="34" charset="0"/>
              </a:rPr>
              <a:t>Применение ККТ без передачи через ОФД:</a:t>
            </a:r>
          </a:p>
          <a:p>
            <a:pPr lvl="0" eaLnBrk="0" fontAlgn="base" hangingPunct="0">
              <a:spcBef>
                <a:spcPct val="0"/>
              </a:spcBef>
              <a:spcAft>
                <a:spcPct val="0"/>
              </a:spcAft>
            </a:pPr>
            <a:r>
              <a:rPr lang="ru-RU" altLang="ru-RU" sz="2200" dirty="0">
                <a:latin typeface="Segoe UI Semilight" panose="020B0402040204020203" pitchFamily="34" charset="0"/>
                <a:cs typeface="Segoe UI Semilight" panose="020B0402040204020203" pitchFamily="34" charset="0"/>
              </a:rPr>
              <a:t>В отдаленных от сетей связи местностях (перечень утверждается субъектом РФ, согласно критериям). В проекте критерий: населенные пункты с населением не более 10000 чел.</a:t>
            </a:r>
          </a:p>
          <a:p>
            <a:pPr lvl="0" eaLnBrk="0" fontAlgn="base" hangingPunct="0">
              <a:spcBef>
                <a:spcPct val="0"/>
              </a:spcBef>
              <a:spcAft>
                <a:spcPct val="0"/>
              </a:spcAft>
            </a:pPr>
            <a:endParaRPr lang="ru-RU" altLang="ru-RU" sz="2000" b="1"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b="1"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5270014" y="5731728"/>
            <a:ext cx="6647703"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
        <p:nvSpPr>
          <p:cNvPr id="7" name="Заголовок 3"/>
          <p:cNvSpPr txBox="1">
            <a:spLocks/>
          </p:cNvSpPr>
          <p:nvPr/>
        </p:nvSpPr>
        <p:spPr>
          <a:xfrm>
            <a:off x="838202" y="1084369"/>
            <a:ext cx="10826417" cy="1736203"/>
          </a:xfrm>
          <a:prstGeom prst="rect">
            <a:avLst/>
          </a:prstGeom>
        </p:spPr>
        <p:txBody>
          <a:bodyPr vert="horz" lIns="91438" tIns="45719" rIns="91438" bIns="45719"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Обязанность по применению ККТ, </a:t>
            </a:r>
            <a:endParaRPr lang="ru-RU" sz="4000" dirty="0" smtClean="0">
              <a:solidFill>
                <a:srgbClr val="222222"/>
              </a:solidFill>
              <a:latin typeface="Segoe UI Light" charset="0"/>
              <a:ea typeface="Segoe UI Light" charset="0"/>
              <a:cs typeface="Segoe UI Light" charset="0"/>
            </a:endParaRPr>
          </a:p>
          <a:p>
            <a:r>
              <a:rPr lang="ru-RU" sz="4000" dirty="0" smtClean="0">
                <a:solidFill>
                  <a:srgbClr val="222222"/>
                </a:solidFill>
                <a:latin typeface="Segoe UI Light" charset="0"/>
                <a:ea typeface="Segoe UI Light" charset="0"/>
                <a:cs typeface="Segoe UI Light" charset="0"/>
              </a:rPr>
              <a:t>особенности</a:t>
            </a:r>
            <a:endParaRPr lang="ru-RU" sz="4000" dirty="0">
              <a:solidFill>
                <a:srgbClr val="222222"/>
              </a:solidFill>
              <a:latin typeface="Segoe UI Light" charset="0"/>
              <a:ea typeface="Segoe UI Light" charset="0"/>
              <a:cs typeface="Segoe UI Light" charset="0"/>
            </a:endParaRPr>
          </a:p>
        </p:txBody>
      </p:sp>
    </p:spTree>
    <p:extLst>
      <p:ext uri="{BB962C8B-B14F-4D97-AF65-F5344CB8AC3E}">
        <p14:creationId xmlns:p14="http://schemas.microsoft.com/office/powerpoint/2010/main" val="151709007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3" y="2506891"/>
            <a:ext cx="8864598" cy="3139319"/>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200" b="1" dirty="0" smtClean="0">
                <a:latin typeface="Segoe UI" panose="020B0502040204020203" pitchFamily="34" charset="0"/>
                <a:cs typeface="Segoe UI" panose="020B0502040204020203" pitchFamily="34" charset="0"/>
              </a:rPr>
              <a:t>Могут </a:t>
            </a:r>
            <a:r>
              <a:rPr lang="ru-RU" altLang="ru-RU" sz="2200" b="1" dirty="0">
                <a:latin typeface="Segoe UI" panose="020B0502040204020203" pitchFamily="34" charset="0"/>
                <a:cs typeface="Segoe UI" panose="020B0502040204020203" pitchFamily="34" charset="0"/>
              </a:rPr>
              <a:t>не применять ККТ до 01.07.2018 г.:</a:t>
            </a:r>
          </a:p>
          <a:p>
            <a:pPr marL="380990" indent="-380990" eaLnBrk="0" fontAlgn="base" hangingPunct="0">
              <a:spcBef>
                <a:spcPct val="0"/>
              </a:spcBef>
              <a:spcAft>
                <a:spcPct val="0"/>
              </a:spcAft>
              <a:buFont typeface="Arial" panose="020B0604020202020204" pitchFamily="34" charset="0"/>
              <a:buChar char="•"/>
            </a:pPr>
            <a:r>
              <a:rPr lang="ru-RU" altLang="ru-RU" sz="2200" dirty="0">
                <a:latin typeface="Segoe UI Semilight" panose="020B0402040204020203" pitchFamily="34" charset="0"/>
                <a:cs typeface="Segoe UI Semilight" panose="020B0402040204020203" pitchFamily="34" charset="0"/>
              </a:rPr>
              <a:t>ИП на ПСН, ИП и ЮЛ на ЕНВД (при условии выдачи по требованию покупателя товарного чека, квитанции, БСО).</a:t>
            </a:r>
          </a:p>
          <a:p>
            <a:pPr marL="380990" indent="-380990" eaLnBrk="0" fontAlgn="base" hangingPunct="0">
              <a:spcBef>
                <a:spcPct val="0"/>
              </a:spcBef>
              <a:spcAft>
                <a:spcPct val="0"/>
              </a:spcAft>
              <a:buFont typeface="Arial" panose="020B0604020202020204" pitchFamily="34" charset="0"/>
              <a:buChar char="•"/>
            </a:pPr>
            <a:r>
              <a:rPr lang="ru-RU" altLang="ru-RU" sz="2200" dirty="0">
                <a:latin typeface="Segoe UI Semilight" panose="020B0402040204020203" pitchFamily="34" charset="0"/>
                <a:cs typeface="Segoe UI Semilight" panose="020B0402040204020203" pitchFamily="34" charset="0"/>
              </a:rPr>
              <a:t>ЮЛ и ИП, выполняющие работы, оказывающие услуги, при условии выдачи «старых» БСО.</a:t>
            </a:r>
          </a:p>
          <a:p>
            <a:pPr marL="380990" indent="-380990" eaLnBrk="0" fontAlgn="base" hangingPunct="0">
              <a:spcBef>
                <a:spcPct val="0"/>
              </a:spcBef>
              <a:spcAft>
                <a:spcPct val="0"/>
              </a:spcAft>
              <a:buFont typeface="Arial" panose="020B0604020202020204" pitchFamily="34" charset="0"/>
              <a:buChar char="•"/>
            </a:pPr>
            <a:r>
              <a:rPr lang="ru-RU" altLang="ru-RU" sz="2200" dirty="0">
                <a:latin typeface="Segoe UI Semilight" panose="020B0402040204020203" pitchFamily="34" charset="0"/>
                <a:cs typeface="Segoe UI Semilight" panose="020B0402040204020203" pitchFamily="34" charset="0"/>
              </a:rPr>
              <a:t>ЮЛ и ИП, не применяющие ККТ в соответствии с 54-ФЗ до внесения поправок 290-ФЗ. </a:t>
            </a:r>
          </a:p>
          <a:p>
            <a:pPr marL="380990" indent="-380990" eaLnBrk="0" fontAlgn="base" hangingPunct="0">
              <a:spcBef>
                <a:spcPct val="0"/>
              </a:spcBef>
              <a:spcAft>
                <a:spcPct val="0"/>
              </a:spcAft>
              <a:buFont typeface="Arial" panose="020B0604020202020204" pitchFamily="34" charset="0"/>
              <a:buChar char="•"/>
            </a:pPr>
            <a:r>
              <a:rPr lang="ru-RU" altLang="ru-RU" sz="2200" dirty="0">
                <a:latin typeface="Segoe UI Semilight" panose="020B0402040204020203" pitchFamily="34" charset="0"/>
                <a:cs typeface="Segoe UI Semilight" panose="020B0402040204020203" pitchFamily="34" charset="0"/>
              </a:rPr>
              <a:t>ЮЛ и ИП, осуществляющие торговлю с использованием торговых автоматов</a:t>
            </a:r>
            <a:r>
              <a:rPr lang="ru-RU" altLang="ru-RU" sz="2200" dirty="0" smtClean="0">
                <a:latin typeface="Segoe UI Semilight" panose="020B0402040204020203" pitchFamily="34" charset="0"/>
                <a:cs typeface="Segoe UI Semilight" panose="020B0402040204020203" pitchFamily="34" charset="0"/>
              </a:rPr>
              <a:t>.</a:t>
            </a:r>
            <a:endParaRPr lang="ru-RU" altLang="ru-RU" sz="22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2" y="1084369"/>
            <a:ext cx="10826417" cy="1736203"/>
          </a:xfrm>
          <a:prstGeom prst="rect">
            <a:avLst/>
          </a:prstGeom>
        </p:spPr>
        <p:txBody>
          <a:bodyPr vert="horz" lIns="91438" tIns="45719" rIns="91438" bIns="45719"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Обязанность по применению ККТ, </a:t>
            </a:r>
            <a:endParaRPr lang="ru-RU" sz="4000" dirty="0" smtClean="0">
              <a:solidFill>
                <a:srgbClr val="222222"/>
              </a:solidFill>
              <a:latin typeface="Segoe UI Light" charset="0"/>
              <a:ea typeface="Segoe UI Light" charset="0"/>
              <a:cs typeface="Segoe UI Light" charset="0"/>
            </a:endParaRPr>
          </a:p>
          <a:p>
            <a:r>
              <a:rPr lang="ru-RU" sz="4000" dirty="0" smtClean="0">
                <a:solidFill>
                  <a:srgbClr val="222222"/>
                </a:solidFill>
                <a:latin typeface="Segoe UI Light" charset="0"/>
                <a:ea typeface="Segoe UI Light" charset="0"/>
                <a:cs typeface="Segoe UI Light" charset="0"/>
              </a:rPr>
              <a:t>особенности</a:t>
            </a:r>
            <a:endParaRPr lang="ru-RU" sz="4000" dirty="0">
              <a:solidFill>
                <a:srgbClr val="222222"/>
              </a:solidFill>
              <a:latin typeface="Segoe UI Light" charset="0"/>
              <a:ea typeface="Segoe UI Light" charset="0"/>
              <a:cs typeface="Segoe UI Light" charset="0"/>
            </a:endParaRP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5270014" y="5731728"/>
            <a:ext cx="6647703"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280680989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6" name="Заголовок 3"/>
          <p:cNvSpPr txBox="1">
            <a:spLocks/>
          </p:cNvSpPr>
          <p:nvPr/>
        </p:nvSpPr>
        <p:spPr>
          <a:xfrm>
            <a:off x="2178205" y="278341"/>
            <a:ext cx="9175595" cy="961923"/>
          </a:xfrm>
          <a:prstGeom prst="rect">
            <a:avLst/>
          </a:prstGeom>
        </p:spPr>
        <p:txBody>
          <a:bodyPr lIns="121917" tIns="60958" rIns="121917" bIns="60958">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ru-RU" sz="4000" dirty="0">
                <a:solidFill>
                  <a:srgbClr val="222222"/>
                </a:solidFill>
                <a:latin typeface="Segoe UI Light" charset="0"/>
                <a:ea typeface="Segoe UI Light" charset="0"/>
                <a:cs typeface="Segoe UI Light" charset="0"/>
              </a:rPr>
              <a:t>Сроки вступления изменений в силу</a:t>
            </a:r>
          </a:p>
        </p:txBody>
      </p:sp>
      <p:pic>
        <p:nvPicPr>
          <p:cNvPr id="7" name="Рисунок 6"/>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graphicFrame>
        <p:nvGraphicFramePr>
          <p:cNvPr id="9" name="Таблица 8"/>
          <p:cNvGraphicFramePr>
            <a:graphicFrameLocks noGrp="1"/>
          </p:cNvGraphicFramePr>
          <p:nvPr>
            <p:extLst>
              <p:ext uri="{D42A27DB-BD31-4B8C-83A1-F6EECF244321}">
                <p14:modId xmlns:p14="http://schemas.microsoft.com/office/powerpoint/2010/main" val="2282891877"/>
              </p:ext>
            </p:extLst>
          </p:nvPr>
        </p:nvGraphicFramePr>
        <p:xfrm>
          <a:off x="846665" y="1286418"/>
          <a:ext cx="10604116" cy="4297680"/>
        </p:xfrm>
        <a:graphic>
          <a:graphicData uri="http://schemas.openxmlformats.org/drawingml/2006/table">
            <a:tbl>
              <a:tblPr firstRow="1" firstCol="1" bandRow="1" bandCol="1">
                <a:tableStyleId>{912C8C85-51F0-491E-9774-3900AFEF0FD7}</a:tableStyleId>
              </a:tblPr>
              <a:tblGrid>
                <a:gridCol w="2831717"/>
                <a:gridCol w="2470341"/>
                <a:gridCol w="2351810"/>
                <a:gridCol w="2950248"/>
              </a:tblGrid>
              <a:tr h="308074">
                <a:tc>
                  <a:txBody>
                    <a:bodyPr/>
                    <a:lstStyle/>
                    <a:p>
                      <a:pPr algn="ctr">
                        <a:spcAft>
                          <a:spcPts val="0"/>
                        </a:spcAft>
                      </a:pPr>
                      <a:r>
                        <a:rPr lang="ru-RU" sz="1800" b="0" dirty="0" smtClean="0">
                          <a:effectLst/>
                          <a:latin typeface="Segoe UI Light" panose="020B0502040204020203" pitchFamily="34" charset="0"/>
                        </a:rPr>
                        <a:t>с 2016</a:t>
                      </a:r>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c>
                  <a:txBody>
                    <a:bodyPr/>
                    <a:lstStyle/>
                    <a:p>
                      <a:pPr algn="ctr">
                        <a:spcAft>
                          <a:spcPts val="0"/>
                        </a:spcAft>
                      </a:pPr>
                      <a:r>
                        <a:rPr lang="ru-RU" sz="1800" b="0" dirty="0" smtClean="0">
                          <a:effectLst/>
                          <a:latin typeface="Segoe UI Light" panose="020B0502040204020203" pitchFamily="34" charset="0"/>
                        </a:rPr>
                        <a:t>с 01.02.2017</a:t>
                      </a:r>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c>
                  <a:txBody>
                    <a:bodyPr/>
                    <a:lstStyle/>
                    <a:p>
                      <a:pPr algn="ctr">
                        <a:spcAft>
                          <a:spcPts val="0"/>
                        </a:spcAft>
                      </a:pPr>
                      <a:r>
                        <a:rPr lang="ru-RU" sz="1800" b="0" dirty="0" smtClean="0">
                          <a:effectLst/>
                          <a:latin typeface="Segoe UI Light" panose="020B0502040204020203" pitchFamily="34" charset="0"/>
                        </a:rPr>
                        <a:t>с 01.07.2017</a:t>
                      </a:r>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c>
                  <a:txBody>
                    <a:bodyPr/>
                    <a:lstStyle/>
                    <a:p>
                      <a:pPr algn="ctr">
                        <a:spcAft>
                          <a:spcPts val="0"/>
                        </a:spcAft>
                      </a:pPr>
                      <a:r>
                        <a:rPr lang="ru-RU" sz="1800" b="0" dirty="0" smtClean="0">
                          <a:effectLst/>
                          <a:latin typeface="Segoe UI Light" panose="020B0502040204020203" pitchFamily="34" charset="0"/>
                        </a:rPr>
                        <a:t>с 01.07.2018</a:t>
                      </a:r>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r>
              <a:tr h="924222">
                <a:tc>
                  <a:txBody>
                    <a:bodyPr/>
                    <a:lstStyle/>
                    <a:p>
                      <a:pPr>
                        <a:spcAft>
                          <a:spcPts val="0"/>
                        </a:spcAft>
                      </a:pPr>
                      <a:r>
                        <a:rPr lang="ru-RU" sz="1800" b="0" dirty="0">
                          <a:effectLst/>
                          <a:latin typeface="Segoe UI Light" panose="020B0502040204020203" pitchFamily="34" charset="0"/>
                        </a:rPr>
                        <a:t>Добровольная </a:t>
                      </a:r>
                      <a:r>
                        <a:rPr lang="ru-RU" sz="1800" b="0" dirty="0" smtClean="0">
                          <a:effectLst/>
                          <a:latin typeface="Segoe UI Light" panose="020B0502040204020203" pitchFamily="34" charset="0"/>
                        </a:rPr>
                        <a:t>регистрация онлайн-касс.</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dirty="0" smtClean="0">
                          <a:effectLst/>
                          <a:latin typeface="Segoe UI Light" panose="020B0502040204020203" pitchFamily="34" charset="0"/>
                        </a:rPr>
                        <a:t>Добровольная передача данных ОФД</a:t>
                      </a:r>
                    </a:p>
                  </a:txBody>
                  <a:tcPr/>
                </a:tc>
                <a:tc>
                  <a:txBody>
                    <a:bodyPr/>
                    <a:lstStyle/>
                    <a:p>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c>
                  <a:txBody>
                    <a:bodyPr/>
                    <a:lstStyle/>
                    <a:p>
                      <a:endParaRPr lang="ru-RU" sz="1800" b="0" dirty="0">
                        <a:latin typeface="Segoe UI Light" panose="020B0502040204020203" pitchFamily="34" charset="0"/>
                        <a:ea typeface="Segoe UI" panose="020B0502040204020203" pitchFamily="34" charset="0"/>
                        <a:cs typeface="Segoe UI" panose="020B0502040204020203" pitchFamily="34" charset="0"/>
                      </a:endParaRPr>
                    </a:p>
                  </a:txBody>
                  <a:tcPr/>
                </a:tc>
                <a:tc>
                  <a:txBody>
                    <a:bodyPr/>
                    <a:lstStyle/>
                    <a:p>
                      <a:endParaRPr lang="ru-RU"/>
                    </a:p>
                  </a:txBody>
                  <a:tcPr/>
                </a:tc>
              </a:tr>
              <a:tr h="584523">
                <a:tc>
                  <a:txBody>
                    <a:bodyPr/>
                    <a:lstStyle/>
                    <a:p>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kern="1200" dirty="0" smtClean="0">
                          <a:effectLst/>
                          <a:latin typeface="Segoe UI Light" panose="020B0502040204020203" pitchFamily="34" charset="0"/>
                        </a:rPr>
                        <a:t>Можно регистрировать только онлайн-кассы.</a:t>
                      </a:r>
                    </a:p>
                    <a:p>
                      <a:pPr marL="0" algn="l" defTabSz="914400" rtl="0" eaLnBrk="1" latinLnBrk="0" hangingPunct="1">
                        <a:spcAft>
                          <a:spcPts val="0"/>
                        </a:spcAft>
                      </a:pPr>
                      <a:r>
                        <a:rPr lang="ru-RU" sz="1800" b="0" kern="1200" dirty="0" smtClean="0">
                          <a:effectLst/>
                          <a:latin typeface="Segoe UI Light" panose="020B0502040204020203" pitchFamily="34" charset="0"/>
                        </a:rPr>
                        <a:t>Обязательная </a:t>
                      </a:r>
                      <a:r>
                        <a:rPr lang="ru-RU" sz="1800" b="0" kern="1200" dirty="0">
                          <a:effectLst/>
                          <a:latin typeface="Segoe UI Light" panose="020B0502040204020203" pitchFamily="34" charset="0"/>
                        </a:rPr>
                        <a:t>передача данных ОФД </a:t>
                      </a:r>
                      <a:r>
                        <a:rPr lang="ru-RU" sz="1800" b="0" kern="1200" dirty="0" smtClean="0">
                          <a:effectLst/>
                          <a:latin typeface="Segoe UI Light" panose="020B0502040204020203" pitchFamily="34" charset="0"/>
                        </a:rPr>
                        <a:t>с </a:t>
                      </a:r>
                      <a:r>
                        <a:rPr lang="ru-RU" sz="1800" b="0" kern="1200" dirty="0">
                          <a:effectLst/>
                          <a:latin typeface="Segoe UI Light" panose="020B0502040204020203" pitchFamily="34" charset="0"/>
                        </a:rPr>
                        <a:t>зарегистрированных </a:t>
                      </a:r>
                      <a:r>
                        <a:rPr lang="ru-RU" sz="1800" b="0" kern="1200" dirty="0" smtClean="0">
                          <a:effectLst/>
                          <a:latin typeface="Segoe UI Light" panose="020B0502040204020203" pitchFamily="34" charset="0"/>
                        </a:rPr>
                        <a:t>онлайн-касс</a:t>
                      </a:r>
                    </a:p>
                  </a:txBody>
                  <a:tcPr/>
                </a:tc>
                <a:tc hMerge="1">
                  <a:txBody>
                    <a:bodyPr/>
                    <a:lstStyle/>
                    <a:p>
                      <a:endParaRPr lang="ru-RU"/>
                    </a:p>
                  </a:txBody>
                  <a:tcPr/>
                </a:tc>
                <a:tc hMerge="1">
                  <a:txBody>
                    <a:bodyPr/>
                    <a:lstStyle/>
                    <a:p>
                      <a:endParaRPr lang="ru-RU"/>
                    </a:p>
                  </a:txBody>
                  <a:tcPr/>
                </a:tc>
              </a:tr>
              <a:tr h="821530">
                <a:tc>
                  <a:txBody>
                    <a:bodyPr/>
                    <a:lstStyle/>
                    <a:p>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c>
                  <a:txBody>
                    <a:bodyPr/>
                    <a:lstStyle/>
                    <a:p>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800" b="0" dirty="0" smtClean="0">
                          <a:effectLst/>
                          <a:latin typeface="Segoe UI Light" panose="020B0502040204020203" pitchFamily="34" charset="0"/>
                        </a:rPr>
                        <a:t>Обязательная передача данных ОФД с касс.</a:t>
                      </a:r>
                    </a:p>
                    <a:p>
                      <a:pPr>
                        <a:spcAft>
                          <a:spcPts val="0"/>
                        </a:spcAft>
                      </a:pPr>
                      <a:r>
                        <a:rPr lang="ru-RU" sz="1800" b="0" dirty="0" smtClean="0">
                          <a:effectLst/>
                          <a:latin typeface="Segoe UI Light" panose="020B0502040204020203" pitchFamily="34" charset="0"/>
                        </a:rPr>
                        <a:t>Можно </a:t>
                      </a:r>
                      <a:r>
                        <a:rPr lang="ru-RU" sz="1800" b="0" dirty="0">
                          <a:effectLst/>
                          <a:latin typeface="Segoe UI Light" panose="020B0502040204020203" pitchFamily="34" charset="0"/>
                        </a:rPr>
                        <a:t>применять только онлайн-кассы, </a:t>
                      </a:r>
                      <a:r>
                        <a:rPr lang="ru-RU" sz="1800" b="0" dirty="0" smtClean="0">
                          <a:effectLst/>
                          <a:latin typeface="Segoe UI Light" panose="020B0502040204020203" pitchFamily="34" charset="0"/>
                        </a:rPr>
                        <a:t/>
                      </a:r>
                      <a:br>
                        <a:rPr lang="ru-RU" sz="1800" b="0" dirty="0" smtClean="0">
                          <a:effectLst/>
                          <a:latin typeface="Segoe UI Light" panose="020B0502040204020203" pitchFamily="34" charset="0"/>
                        </a:rPr>
                      </a:br>
                      <a:r>
                        <a:rPr lang="ru-RU" sz="1800" b="0" dirty="0" smtClean="0">
                          <a:effectLst/>
                          <a:latin typeface="Segoe UI Light" panose="020B0502040204020203" pitchFamily="34" charset="0"/>
                        </a:rPr>
                        <a:t>старые </a:t>
                      </a:r>
                      <a:r>
                        <a:rPr lang="ru-RU" sz="1800" b="0" dirty="0">
                          <a:effectLst/>
                          <a:latin typeface="Segoe UI Light" panose="020B0502040204020203" pitchFamily="34" charset="0"/>
                        </a:rPr>
                        <a:t>кассы необходимо </a:t>
                      </a:r>
                      <a:r>
                        <a:rPr lang="ru-RU" sz="1800" b="0" dirty="0" smtClean="0">
                          <a:effectLst/>
                          <a:latin typeface="Segoe UI Light" panose="020B0502040204020203" pitchFamily="34" charset="0"/>
                        </a:rPr>
                        <a:t>модернизировать </a:t>
                      </a:r>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c hMerge="1">
                  <a:txBody>
                    <a:bodyPr/>
                    <a:lstStyle/>
                    <a:p>
                      <a:endParaRPr lang="ru-RU"/>
                    </a:p>
                  </a:txBody>
                  <a:tcPr/>
                </a:tc>
              </a:tr>
              <a:tr h="924222">
                <a:tc>
                  <a:txBody>
                    <a:bodyPr/>
                    <a:lstStyle/>
                    <a:p>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c>
                  <a:txBody>
                    <a:bodyPr/>
                    <a:lstStyle/>
                    <a:p>
                      <a:endParaRPr lang="ru-RU" sz="1800" b="0">
                        <a:effectLst/>
                        <a:latin typeface="Segoe UI Light" panose="020B0502040204020203" pitchFamily="34" charset="0"/>
                        <a:ea typeface="Segoe UI" panose="020B0502040204020203" pitchFamily="34" charset="0"/>
                        <a:cs typeface="Segoe UI" panose="020B0502040204020203" pitchFamily="34" charset="0"/>
                      </a:endParaRPr>
                    </a:p>
                  </a:txBody>
                  <a:tcPr/>
                </a:tc>
                <a:tc>
                  <a:txBody>
                    <a:bodyPr/>
                    <a:lstStyle/>
                    <a:p>
                      <a:endParaRPr lang="ru-RU" sz="1800" b="0" dirty="0">
                        <a:latin typeface="Segoe UI Light" panose="020B0502040204020203" pitchFamily="34" charset="0"/>
                        <a:ea typeface="Segoe UI" panose="020B0502040204020203" pitchFamily="34" charset="0"/>
                        <a:cs typeface="Segoe UI" panose="020B0502040204020203" pitchFamily="34" charset="0"/>
                      </a:endParaRPr>
                    </a:p>
                  </a:txBody>
                  <a:tcPr/>
                </a:tc>
                <a:tc>
                  <a:txBody>
                    <a:bodyPr/>
                    <a:lstStyle/>
                    <a:p>
                      <a:pPr>
                        <a:spcAft>
                          <a:spcPts val="0"/>
                        </a:spcAft>
                      </a:pPr>
                      <a:r>
                        <a:rPr lang="ru-RU" sz="1800" b="0" dirty="0">
                          <a:effectLst/>
                          <a:latin typeface="Segoe UI Light" panose="020B0502040204020203" pitchFamily="34" charset="0"/>
                        </a:rPr>
                        <a:t>ПСН, ЕНВД, </a:t>
                      </a:r>
                      <a:r>
                        <a:rPr lang="ru-RU" sz="1800" b="0" dirty="0" smtClean="0">
                          <a:effectLst/>
                          <a:latin typeface="Segoe UI Light" panose="020B0502040204020203" pitchFamily="34" charset="0"/>
                        </a:rPr>
                        <a:t>услуги, торговые автоматы </a:t>
                      </a:r>
                      <a:r>
                        <a:rPr lang="ru-RU" sz="1800" b="0" dirty="0">
                          <a:effectLst/>
                          <a:latin typeface="Segoe UI Light" panose="020B0502040204020203" pitchFamily="34" charset="0"/>
                        </a:rPr>
                        <a:t>обязаны </a:t>
                      </a:r>
                      <a:r>
                        <a:rPr lang="ru-RU" sz="1800" b="0" dirty="0" smtClean="0">
                          <a:effectLst/>
                          <a:latin typeface="Segoe UI Light" panose="020B0502040204020203" pitchFamily="34" charset="0"/>
                        </a:rPr>
                        <a:t>применять ККТ и </a:t>
                      </a:r>
                      <a:r>
                        <a:rPr lang="ru-RU" sz="1800" b="0" dirty="0">
                          <a:effectLst/>
                          <a:latin typeface="Segoe UI Light" panose="020B0502040204020203" pitchFamily="34" charset="0"/>
                        </a:rPr>
                        <a:t>передавать </a:t>
                      </a:r>
                      <a:r>
                        <a:rPr lang="ru-RU" sz="1800" b="0" dirty="0" smtClean="0">
                          <a:effectLst/>
                          <a:latin typeface="Segoe UI Light" panose="020B0502040204020203" pitchFamily="34" charset="0"/>
                        </a:rPr>
                        <a:t>данные ОФД</a:t>
                      </a:r>
                      <a:endParaRPr lang="ru-RU" sz="1800" b="0" dirty="0">
                        <a:effectLst/>
                        <a:latin typeface="Segoe UI Light" panose="020B0502040204020203" pitchFamily="34" charset="0"/>
                        <a:ea typeface="Segoe UI" panose="020B0502040204020203" pitchFamily="34" charset="0"/>
                        <a:cs typeface="Segoe UI" panose="020B0502040204020203" pitchFamily="34" charset="0"/>
                      </a:endParaRPr>
                    </a:p>
                  </a:txBody>
                  <a:tcPr/>
                </a:tc>
              </a:tr>
            </a:tbl>
          </a:graphicData>
        </a:graphic>
      </p:graphicFrame>
    </p:spTree>
    <p:extLst>
      <p:ext uri="{BB962C8B-B14F-4D97-AF65-F5344CB8AC3E}">
        <p14:creationId xmlns:p14="http://schemas.microsoft.com/office/powerpoint/2010/main" val="22324554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1153123215"/>
              </p:ext>
            </p:extLst>
          </p:nvPr>
        </p:nvGraphicFramePr>
        <p:xfrm>
          <a:off x="966158" y="2074979"/>
          <a:ext cx="10161918" cy="2468879"/>
        </p:xfrm>
        <a:graphic>
          <a:graphicData uri="http://schemas.openxmlformats.org/drawingml/2006/table">
            <a:tbl>
              <a:tblPr firstRow="1" bandRow="1">
                <a:tableStyleId>{8799B23B-EC83-4686-B30A-512413B5E67A}</a:tableStyleId>
              </a:tblPr>
              <a:tblGrid>
                <a:gridCol w="5080959"/>
                <a:gridCol w="5080959"/>
              </a:tblGrid>
              <a:tr h="589437">
                <a:tc>
                  <a:txBody>
                    <a:bodyPr/>
                    <a:lstStyle/>
                    <a:p>
                      <a:pPr marL="182563" indent="0"/>
                      <a:r>
                        <a:rPr lang="ru-RU" dirty="0" smtClean="0"/>
                        <a:t>Действующий</a:t>
                      </a:r>
                      <a:r>
                        <a:rPr lang="ru-RU" baseline="0" dirty="0" smtClean="0"/>
                        <a:t> размер штрафа</a:t>
                      </a:r>
                      <a:endParaRPr lang="ru-RU" dirty="0">
                        <a:solidFill>
                          <a:schemeClr val="tx1"/>
                        </a:solidFill>
                        <a:latin typeface="Segoe UI" panose="020B0502040204020203" pitchFamily="34" charset="0"/>
                        <a:ea typeface="Segoe UI" panose="020B0502040204020203" pitchFamily="34" charset="0"/>
                        <a:cs typeface="Segoe UI" panose="020B0502040204020203" pitchFamily="34" charset="0"/>
                      </a:endParaRPr>
                    </a:p>
                  </a:txBody>
                  <a:tcPr anchor="ctr"/>
                </a:tc>
                <a:tc>
                  <a:txBody>
                    <a:bodyPr/>
                    <a:lstStyle/>
                    <a:p>
                      <a:pPr marL="0" indent="266700"/>
                      <a:r>
                        <a:rPr lang="ru-RU" dirty="0" smtClean="0"/>
                        <a:t>Планируемый</a:t>
                      </a:r>
                      <a:r>
                        <a:rPr lang="ru-RU" baseline="0" dirty="0" smtClean="0"/>
                        <a:t> размер штрафа</a:t>
                      </a:r>
                      <a:endParaRPr lang="ru-RU" dirty="0">
                        <a:solidFill>
                          <a:schemeClr val="tx1"/>
                        </a:solidFill>
                        <a:latin typeface="Segoe UI" panose="020B0502040204020203" pitchFamily="34" charset="0"/>
                        <a:ea typeface="Segoe UI" panose="020B0502040204020203" pitchFamily="34" charset="0"/>
                        <a:cs typeface="Segoe UI" panose="020B0502040204020203" pitchFamily="34" charset="0"/>
                      </a:endParaRPr>
                    </a:p>
                  </a:txBody>
                  <a:tcPr anchor="ctr"/>
                </a:tc>
              </a:tr>
              <a:tr h="1879442">
                <a:tc>
                  <a:txBody>
                    <a:bodyPr/>
                    <a:lstStyle/>
                    <a:p>
                      <a:pPr marL="182563" indent="0" rtl="0" fontAlgn="t">
                        <a:spcBef>
                          <a:spcPts val="0"/>
                        </a:spcBef>
                        <a:spcAft>
                          <a:spcPts val="0"/>
                        </a:spcAft>
                      </a:pPr>
                      <a:r>
                        <a:rPr lang="ru-RU" sz="1800" u="none" strike="noStrike" dirty="0" smtClean="0">
                          <a:effectLst/>
                        </a:rPr>
                        <a:t>для граждан - от 1 500 до 2 000 руб.,</a:t>
                      </a:r>
                      <a:r>
                        <a:rPr lang="ru-RU" sz="1800" dirty="0" smtClean="0">
                          <a:effectLst/>
                        </a:rPr>
                        <a:t/>
                      </a:r>
                      <a:br>
                        <a:rPr lang="ru-RU" sz="1800" dirty="0" smtClean="0">
                          <a:effectLst/>
                        </a:rPr>
                      </a:br>
                      <a:r>
                        <a:rPr lang="ru-RU" sz="1800" u="none" strike="noStrike" dirty="0" smtClean="0">
                          <a:effectLst/>
                        </a:rPr>
                        <a:t>для должностных лиц – </a:t>
                      </a:r>
                    </a:p>
                    <a:p>
                      <a:pPr marL="182563" indent="0" rtl="0" fontAlgn="t">
                        <a:spcBef>
                          <a:spcPts val="0"/>
                        </a:spcBef>
                        <a:spcAft>
                          <a:spcPts val="0"/>
                        </a:spcAft>
                      </a:pPr>
                      <a:r>
                        <a:rPr lang="ru-RU" sz="1800" u="none" strike="noStrike" dirty="0" smtClean="0">
                          <a:effectLst/>
                        </a:rPr>
                        <a:t>от 3 000 до 4 000 руб., </a:t>
                      </a:r>
                      <a:r>
                        <a:rPr lang="ru-RU" sz="1800" dirty="0" smtClean="0">
                          <a:effectLst/>
                        </a:rPr>
                        <a:t/>
                      </a:r>
                      <a:br>
                        <a:rPr lang="ru-RU" sz="1800" dirty="0" smtClean="0">
                          <a:effectLst/>
                        </a:rPr>
                      </a:br>
                      <a:r>
                        <a:rPr lang="ru-RU" sz="1800" u="none" strike="noStrike" dirty="0" smtClean="0">
                          <a:effectLst/>
                        </a:rPr>
                        <a:t>для юридических лиц - </a:t>
                      </a:r>
                      <a:endParaRPr lang="ru-RU" sz="1800" dirty="0" smtClean="0">
                        <a:effectLst/>
                      </a:endParaRPr>
                    </a:p>
                    <a:p>
                      <a:pPr marL="182563" indent="0" rtl="0" fontAlgn="t">
                        <a:spcBef>
                          <a:spcPts val="0"/>
                        </a:spcBef>
                        <a:spcAft>
                          <a:spcPts val="0"/>
                        </a:spcAft>
                      </a:pPr>
                      <a:r>
                        <a:rPr lang="ru-RU" sz="1800" u="none" strike="noStrike" dirty="0" smtClean="0">
                          <a:effectLst/>
                        </a:rPr>
                        <a:t>от 30 000 до 40 000 руб.</a:t>
                      </a:r>
                      <a:endParaRPr lang="ru-RU" sz="180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endParaRPr>
                    </a:p>
                  </a:txBody>
                  <a:tcPr/>
                </a:tc>
                <a:tc>
                  <a:txBody>
                    <a:bodyPr/>
                    <a:lstStyle/>
                    <a:p>
                      <a:pPr marL="266700" indent="0" rtl="0" fontAlgn="t">
                        <a:spcBef>
                          <a:spcPts val="0"/>
                        </a:spcBef>
                        <a:spcAft>
                          <a:spcPts val="0"/>
                        </a:spcAft>
                      </a:pPr>
                      <a:r>
                        <a:rPr lang="ru-RU" sz="1800" u="none" strike="noStrike" dirty="0" smtClean="0">
                          <a:effectLst/>
                        </a:rPr>
                        <a:t>От</a:t>
                      </a:r>
                      <a:r>
                        <a:rPr lang="ru-RU" sz="1800" u="none" strike="noStrike" baseline="0" dirty="0" smtClean="0">
                          <a:effectLst/>
                        </a:rPr>
                        <a:t> ¼ до ½ </a:t>
                      </a:r>
                      <a:r>
                        <a:rPr lang="ru-RU" sz="1800" u="none" strike="noStrike" dirty="0" smtClean="0">
                          <a:effectLst/>
                        </a:rPr>
                        <a:t> размера суммы расчета, но не менее 10 000 руб. – для</a:t>
                      </a:r>
                      <a:r>
                        <a:rPr lang="ru-RU" sz="1800" u="none" strike="noStrike" baseline="0" dirty="0" smtClean="0">
                          <a:effectLst/>
                        </a:rPr>
                        <a:t> должностных лиц</a:t>
                      </a:r>
                    </a:p>
                    <a:p>
                      <a:pPr marL="266700" indent="0" rtl="0" fontAlgn="t">
                        <a:spcBef>
                          <a:spcPts val="0"/>
                        </a:spcBef>
                        <a:spcAft>
                          <a:spcPts val="0"/>
                        </a:spcAft>
                      </a:pPr>
                      <a:endParaRPr lang="ru-RU" sz="1800" u="none" strike="noStrike" baseline="0" dirty="0" smtClean="0">
                        <a:effectLst/>
                      </a:endParaRPr>
                    </a:p>
                    <a:p>
                      <a:pPr marL="266700" indent="0" rtl="0" fontAlgn="t">
                        <a:spcBef>
                          <a:spcPts val="0"/>
                        </a:spcBef>
                        <a:spcAft>
                          <a:spcPts val="0"/>
                        </a:spcAft>
                      </a:pPr>
                      <a:r>
                        <a:rPr lang="ru-RU" sz="1800" u="none" strike="noStrike" baseline="0" dirty="0" smtClean="0">
                          <a:effectLst/>
                        </a:rPr>
                        <a:t>От 3/4 до 1 размера суммы расчета, но не менее </a:t>
                      </a:r>
                      <a:r>
                        <a:rPr lang="ru-RU" sz="1800" u="none" strike="noStrike" dirty="0" smtClean="0">
                          <a:effectLst/>
                        </a:rPr>
                        <a:t>30 000 руб. – для ЮЛ</a:t>
                      </a:r>
                      <a:endParaRPr lang="ru-RU" sz="1800" dirty="0" smtClean="0">
                        <a:solidFill>
                          <a:schemeClr val="tx1"/>
                        </a:solidFill>
                        <a:effectLst/>
                        <a:latin typeface="Segoe UI" panose="020B0502040204020203" pitchFamily="34" charset="0"/>
                        <a:ea typeface="Segoe UI" panose="020B0502040204020203" pitchFamily="34" charset="0"/>
                        <a:cs typeface="Segoe UI" panose="020B0502040204020203" pitchFamily="34" charset="0"/>
                      </a:endParaRPr>
                    </a:p>
                  </a:txBody>
                  <a:tcPr/>
                </a:tc>
              </a:tr>
            </a:tbl>
          </a:graphicData>
        </a:graphic>
      </p:graphicFrame>
      <p:sp>
        <p:nvSpPr>
          <p:cNvPr id="2" name="TextBox 1"/>
          <p:cNvSpPr txBox="1"/>
          <p:nvPr/>
        </p:nvSpPr>
        <p:spPr>
          <a:xfrm>
            <a:off x="966159" y="1301795"/>
            <a:ext cx="10161917" cy="553998"/>
          </a:xfrm>
          <a:prstGeom prst="rect">
            <a:avLst/>
          </a:prstGeom>
          <a:noFill/>
        </p:spPr>
        <p:txBody>
          <a:bodyPr wrap="square" rtlCol="0">
            <a:spAutoFit/>
          </a:bodyPr>
          <a:lstStyle/>
          <a:p>
            <a:r>
              <a:rPr lang="ru-RU" sz="3000" dirty="0" smtClean="0">
                <a:latin typeface="Segoe UI Light" panose="020B0502040204020203" pitchFamily="34" charset="0"/>
                <a:cs typeface="Segoe UI Light" panose="020B0502040204020203" pitchFamily="34" charset="0"/>
              </a:rPr>
              <a:t>Неприменение ККТ:</a:t>
            </a:r>
            <a:endParaRPr lang="ru-RU" sz="3000" dirty="0">
              <a:latin typeface="Segoe UI Light" panose="020B0502040204020203" pitchFamily="34" charset="0"/>
              <a:cs typeface="Segoe UI Light" panose="020B0502040204020203" pitchFamily="34" charset="0"/>
            </a:endParaRPr>
          </a:p>
        </p:txBody>
      </p:sp>
      <p:sp>
        <p:nvSpPr>
          <p:cNvPr id="4" name="TextBox 3"/>
          <p:cNvSpPr txBox="1"/>
          <p:nvPr/>
        </p:nvSpPr>
        <p:spPr>
          <a:xfrm>
            <a:off x="966159" y="4364611"/>
            <a:ext cx="9901133" cy="2215991"/>
          </a:xfrm>
          <a:prstGeom prst="rect">
            <a:avLst/>
          </a:prstGeom>
          <a:noFill/>
        </p:spPr>
        <p:txBody>
          <a:bodyPr wrap="square" rtlCol="0">
            <a:spAutoFit/>
          </a:bodyPr>
          <a:lstStyle/>
          <a:p>
            <a:endParaRPr lang="ru-RU" dirty="0"/>
          </a:p>
          <a:p>
            <a:r>
              <a:rPr lang="ru-RU" sz="3000" dirty="0" smtClean="0">
                <a:latin typeface="Segoe UI Light" panose="020B0502040204020203" pitchFamily="34" charset="0"/>
                <a:cs typeface="Segoe UI Light" panose="020B0502040204020203" pitchFamily="34" charset="0"/>
              </a:rPr>
              <a:t>Повторное неприменение ККТ:</a:t>
            </a:r>
            <a:endParaRPr lang="ru-RU" sz="3000" dirty="0">
              <a:latin typeface="Segoe UI Light" panose="020B0502040204020203" pitchFamily="34" charset="0"/>
              <a:cs typeface="Segoe UI Light" panose="020B0502040204020203" pitchFamily="34" charset="0"/>
            </a:endParaRPr>
          </a:p>
          <a:p>
            <a:r>
              <a:rPr lang="ru-RU" dirty="0" smtClean="0">
                <a:solidFill>
                  <a:srgbClr val="000000"/>
                </a:solidFill>
                <a:latin typeface="Segoe UI" panose="020B0502040204020203" pitchFamily="34" charset="0"/>
                <a:cs typeface="Segoe UI" panose="020B0502040204020203" pitchFamily="34" charset="0"/>
              </a:rPr>
              <a:t>(если совокупная сумма расчетов составит 1 млн. руб. и более)</a:t>
            </a:r>
            <a:endParaRPr lang="ru-RU" dirty="0">
              <a:solidFill>
                <a:srgbClr val="000000"/>
              </a:solidFill>
              <a:latin typeface="Segoe UI" panose="020B0502040204020203" pitchFamily="34" charset="0"/>
              <a:cs typeface="Segoe UI" panose="020B0502040204020203" pitchFamily="34" charset="0"/>
            </a:endParaRPr>
          </a:p>
          <a:p>
            <a:endParaRPr lang="ru-RU" dirty="0" smtClean="0">
              <a:solidFill>
                <a:srgbClr val="000000"/>
              </a:solidFill>
              <a:latin typeface="Segoe UI" panose="020B0502040204020203" pitchFamily="34" charset="0"/>
              <a:cs typeface="Segoe UI" panose="020B0502040204020203" pitchFamily="34" charset="0"/>
            </a:endParaRPr>
          </a:p>
          <a:p>
            <a:r>
              <a:rPr lang="en-US" dirty="0" smtClean="0">
                <a:solidFill>
                  <a:srgbClr val="000000"/>
                </a:solidFill>
                <a:latin typeface="Segoe UI" panose="020B0502040204020203" pitchFamily="34" charset="0"/>
                <a:cs typeface="Segoe UI" panose="020B0502040204020203" pitchFamily="34" charset="0"/>
              </a:rPr>
              <a:t>- </a:t>
            </a:r>
            <a:r>
              <a:rPr lang="ru-RU" dirty="0" smtClean="0">
                <a:solidFill>
                  <a:srgbClr val="000000"/>
                </a:solidFill>
                <a:latin typeface="Segoe UI" panose="020B0502040204020203" pitchFamily="34" charset="0"/>
                <a:cs typeface="Segoe UI" panose="020B0502040204020203" pitchFamily="34" charset="0"/>
              </a:rPr>
              <a:t>дисквалификация </a:t>
            </a:r>
            <a:r>
              <a:rPr lang="ru-RU" dirty="0">
                <a:solidFill>
                  <a:srgbClr val="000000"/>
                </a:solidFill>
                <a:latin typeface="Segoe UI" panose="020B0502040204020203" pitchFamily="34" charset="0"/>
                <a:cs typeface="Segoe UI" panose="020B0502040204020203" pitchFamily="34" charset="0"/>
              </a:rPr>
              <a:t>должностного лица на срок от года до двух лет, </a:t>
            </a:r>
            <a:endParaRPr lang="ru-RU" dirty="0" smtClean="0">
              <a:solidFill>
                <a:srgbClr val="000000"/>
              </a:solidFill>
              <a:latin typeface="Segoe UI" panose="020B0502040204020203" pitchFamily="34" charset="0"/>
              <a:cs typeface="Segoe UI" panose="020B0502040204020203" pitchFamily="34" charset="0"/>
            </a:endParaRPr>
          </a:p>
          <a:p>
            <a:r>
              <a:rPr lang="en-US" dirty="0" smtClean="0">
                <a:solidFill>
                  <a:srgbClr val="000000"/>
                </a:solidFill>
                <a:latin typeface="Segoe UI" panose="020B0502040204020203" pitchFamily="34" charset="0"/>
                <a:cs typeface="Segoe UI" panose="020B0502040204020203" pitchFamily="34" charset="0"/>
              </a:rPr>
              <a:t>- </a:t>
            </a:r>
            <a:r>
              <a:rPr lang="ru-RU" dirty="0" smtClean="0">
                <a:solidFill>
                  <a:srgbClr val="000000"/>
                </a:solidFill>
                <a:latin typeface="Segoe UI" panose="020B0502040204020203" pitchFamily="34" charset="0"/>
                <a:cs typeface="Segoe UI" panose="020B0502040204020203" pitchFamily="34" charset="0"/>
              </a:rPr>
              <a:t>приостановление </a:t>
            </a:r>
            <a:r>
              <a:rPr lang="ru-RU" dirty="0">
                <a:solidFill>
                  <a:srgbClr val="000000"/>
                </a:solidFill>
                <a:latin typeface="Segoe UI" panose="020B0502040204020203" pitchFamily="34" charset="0"/>
                <a:cs typeface="Segoe UI" panose="020B0502040204020203" pitchFamily="34" charset="0"/>
              </a:rPr>
              <a:t>деятельности на срок до 90 суток</a:t>
            </a:r>
          </a:p>
          <a:p>
            <a:endParaRPr lang="ru-RU" dirty="0" smtClean="0"/>
          </a:p>
        </p:txBody>
      </p:sp>
      <p:sp>
        <p:nvSpPr>
          <p:cNvPr id="12" name="Заголовок 3"/>
          <p:cNvSpPr txBox="1">
            <a:spLocks/>
          </p:cNvSpPr>
          <p:nvPr/>
        </p:nvSpPr>
        <p:spPr>
          <a:xfrm>
            <a:off x="2178205" y="278341"/>
            <a:ext cx="9175595" cy="961923"/>
          </a:xfrm>
          <a:prstGeom prst="rect">
            <a:avLst/>
          </a:prstGeom>
        </p:spPr>
        <p:txBody>
          <a:bodyPr lIns="121917" tIns="60958" rIns="121917" bIns="60958">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ru-RU" sz="4000" dirty="0">
                <a:solidFill>
                  <a:srgbClr val="222222"/>
                </a:solidFill>
                <a:latin typeface="Segoe UI Light" charset="0"/>
                <a:ea typeface="Segoe UI Light" charset="0"/>
                <a:cs typeface="Segoe UI Light" charset="0"/>
              </a:rPr>
              <a:t>Изменение штрафов</a:t>
            </a: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2321467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alnikov\Cloud@Mail.Ru\СКБ КОНТУР\ЭКСТЕРН\ОФД\ИНТЕРНЕТ\преза_Никитина\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4252" y="0"/>
            <a:ext cx="2787748" cy="68776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66158" y="2032130"/>
            <a:ext cx="8252183" cy="3139321"/>
          </a:xfrm>
          <a:prstGeom prst="rect">
            <a:avLst/>
          </a:prstGeom>
          <a:noFill/>
        </p:spPr>
        <p:txBody>
          <a:bodyPr wrap="square" rtlCol="0">
            <a:spAutoFit/>
          </a:bodyPr>
          <a:lstStyle/>
          <a:p>
            <a:pPr marL="342900" indent="-342900">
              <a:buClr>
                <a:srgbClr val="7BAF31"/>
              </a:buClr>
              <a:buFont typeface="Arial" panose="020B0604020202020204" pitchFamily="34" charset="0"/>
              <a:buChar char="•"/>
            </a:pPr>
            <a:r>
              <a:rPr lang="ru-RU" sz="2000" dirty="0" smtClean="0">
                <a:solidFill>
                  <a:srgbClr val="000000"/>
                </a:solidFill>
                <a:latin typeface="Segoe UI" panose="020B0502040204020203" pitchFamily="34" charset="0"/>
                <a:cs typeface="Segoe UI" panose="020B0502040204020203" pitchFamily="34" charset="0"/>
              </a:rPr>
              <a:t>Применение </a:t>
            </a:r>
            <a:r>
              <a:rPr lang="ru-RU" sz="2000" dirty="0">
                <a:solidFill>
                  <a:srgbClr val="000000"/>
                </a:solidFill>
                <a:latin typeface="Segoe UI" panose="020B0502040204020203" pitchFamily="34" charset="0"/>
                <a:cs typeface="Segoe UI" panose="020B0502040204020203" pitchFamily="34" charset="0"/>
              </a:rPr>
              <a:t>ККТ, не соответствующей требованиям</a:t>
            </a:r>
          </a:p>
          <a:p>
            <a:pPr marL="342900" indent="-342900">
              <a:buClr>
                <a:srgbClr val="7BAF31"/>
              </a:buClr>
              <a:buFont typeface="Arial" panose="020B0604020202020204" pitchFamily="34" charset="0"/>
              <a:buChar char="•"/>
            </a:pPr>
            <a:r>
              <a:rPr lang="ru-RU" sz="2000" dirty="0">
                <a:solidFill>
                  <a:srgbClr val="000000"/>
                </a:solidFill>
                <a:latin typeface="Segoe UI" panose="020B0502040204020203" pitchFamily="34" charset="0"/>
                <a:cs typeface="Segoe UI" panose="020B0502040204020203" pitchFamily="34" charset="0"/>
              </a:rPr>
              <a:t>Непредставление информации по запросу ФНС</a:t>
            </a:r>
          </a:p>
          <a:p>
            <a:pPr marL="342900" indent="-342900">
              <a:buClr>
                <a:srgbClr val="7BAF31"/>
              </a:buClr>
              <a:buFont typeface="Arial" panose="020B0604020202020204" pitchFamily="34" charset="0"/>
              <a:buChar char="•"/>
            </a:pPr>
            <a:r>
              <a:rPr lang="ru-RU" sz="2000" dirty="0" err="1">
                <a:solidFill>
                  <a:srgbClr val="000000"/>
                </a:solidFill>
                <a:latin typeface="Segoe UI" panose="020B0502040204020203" pitchFamily="34" charset="0"/>
                <a:cs typeface="Segoe UI" panose="020B0502040204020203" pitchFamily="34" charset="0"/>
              </a:rPr>
              <a:t>Ненаправление</a:t>
            </a:r>
            <a:r>
              <a:rPr lang="ru-RU" sz="2000" dirty="0">
                <a:solidFill>
                  <a:srgbClr val="000000"/>
                </a:solidFill>
                <a:latin typeface="Segoe UI" panose="020B0502040204020203" pitchFamily="34" charset="0"/>
                <a:cs typeface="Segoe UI" panose="020B0502040204020203" pitchFamily="34" charset="0"/>
              </a:rPr>
              <a:t> эл. чека клиенту, </a:t>
            </a:r>
            <a:r>
              <a:rPr lang="ru-RU" sz="2000" dirty="0" err="1">
                <a:solidFill>
                  <a:srgbClr val="000000"/>
                </a:solidFill>
                <a:latin typeface="Segoe UI" panose="020B0502040204020203" pitchFamily="34" charset="0"/>
                <a:cs typeface="Segoe UI" panose="020B0502040204020203" pitchFamily="34" charset="0"/>
              </a:rPr>
              <a:t>непередача</a:t>
            </a:r>
            <a:r>
              <a:rPr lang="ru-RU" sz="2000" dirty="0">
                <a:solidFill>
                  <a:srgbClr val="000000"/>
                </a:solidFill>
                <a:latin typeface="Segoe UI" panose="020B0502040204020203" pitchFamily="34" charset="0"/>
                <a:cs typeface="Segoe UI" panose="020B0502040204020203" pitchFamily="34" charset="0"/>
              </a:rPr>
              <a:t> бумажного чека</a:t>
            </a:r>
          </a:p>
          <a:p>
            <a:pPr>
              <a:buClr>
                <a:srgbClr val="7BAF31"/>
              </a:buClr>
            </a:pPr>
            <a:endParaRPr lang="ru-RU" sz="2000" dirty="0">
              <a:solidFill>
                <a:srgbClr val="000000"/>
              </a:solidFill>
              <a:latin typeface="Segoe UI" panose="020B0502040204020203" pitchFamily="34" charset="0"/>
              <a:cs typeface="Segoe UI" panose="020B0502040204020203" pitchFamily="34" charset="0"/>
            </a:endParaRPr>
          </a:p>
          <a:p>
            <a:pPr>
              <a:buClr>
                <a:srgbClr val="7BAF31"/>
              </a:buClr>
            </a:pPr>
            <a:r>
              <a:rPr lang="ru-RU" sz="2000" dirty="0">
                <a:solidFill>
                  <a:srgbClr val="000000"/>
                </a:solidFill>
                <a:latin typeface="Segoe UI" panose="020B0502040204020203" pitchFamily="34" charset="0"/>
                <a:cs typeface="Segoe UI" panose="020B0502040204020203" pitchFamily="34" charset="0"/>
              </a:rPr>
              <a:t>- предупреждения или штрафы до 10 000 для юридических лиц</a:t>
            </a:r>
          </a:p>
          <a:p>
            <a:pPr marL="914400" lvl="1" indent="-457200">
              <a:buClr>
                <a:srgbClr val="7BAF31"/>
              </a:buClr>
              <a:buFont typeface="Arial" panose="020B0604020202020204" pitchFamily="34" charset="0"/>
              <a:buChar char="•"/>
            </a:pPr>
            <a:endParaRPr lang="ru-RU" sz="2000" dirty="0">
              <a:solidFill>
                <a:srgbClr val="000000"/>
              </a:solidFill>
              <a:latin typeface="Segoe UI" panose="020B0502040204020203" pitchFamily="34" charset="0"/>
              <a:cs typeface="Segoe UI" panose="020B0502040204020203" pitchFamily="34" charset="0"/>
            </a:endParaRPr>
          </a:p>
          <a:p>
            <a:pPr marL="914400" lvl="1" indent="-457200">
              <a:buClr>
                <a:srgbClr val="7BAF31"/>
              </a:buClr>
              <a:buFont typeface="Arial" panose="020B0604020202020204" pitchFamily="34" charset="0"/>
              <a:buChar char="•"/>
            </a:pPr>
            <a:endParaRPr lang="ru-RU" sz="2000" dirty="0" smtClean="0">
              <a:solidFill>
                <a:srgbClr val="000000"/>
              </a:solidFill>
              <a:latin typeface="Segoe UI" panose="020B0502040204020203" pitchFamily="34" charset="0"/>
              <a:cs typeface="Segoe UI" panose="020B0502040204020203" pitchFamily="34" charset="0"/>
            </a:endParaRPr>
          </a:p>
          <a:p>
            <a:pPr>
              <a:buClr>
                <a:srgbClr val="7BAF31"/>
              </a:buClr>
            </a:pPr>
            <a:r>
              <a:rPr lang="ru-RU" sz="2000" dirty="0">
                <a:solidFill>
                  <a:srgbClr val="000000"/>
                </a:solidFill>
                <a:latin typeface="Segoe UI" panose="020B0502040204020203" pitchFamily="34" charset="0"/>
                <a:cs typeface="Segoe UI" panose="020B0502040204020203" pitchFamily="34" charset="0"/>
              </a:rPr>
              <a:t>Налоговая еще не знает о нарушении? Сообщите добровольно, докажите факт нарушения и факт исправления - штрафа не будет.</a:t>
            </a:r>
          </a:p>
          <a:p>
            <a:endParaRPr lang="ru-RU" dirty="0" smtClean="0"/>
          </a:p>
        </p:txBody>
      </p:sp>
      <p:sp>
        <p:nvSpPr>
          <p:cNvPr id="10"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Контроль со стороны ФНС</a:t>
            </a:r>
          </a:p>
        </p:txBody>
      </p:sp>
      <p:pic>
        <p:nvPicPr>
          <p:cNvPr id="12" name="Рисунок 11"/>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pic>
        <p:nvPicPr>
          <p:cNvPr id="13" name="Рисунок 12"/>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21039048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salnikov\Cloud@Mail.Ru\СКБ КОНТУР\ЭКСТЕРН\ОФД\ИНТЕРНЕТ\преза_Никитина\5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4252" y="0"/>
            <a:ext cx="2787748" cy="68776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966158" y="2032130"/>
            <a:ext cx="8252183" cy="4031873"/>
          </a:xfrm>
          <a:prstGeom prst="rect">
            <a:avLst/>
          </a:prstGeom>
          <a:noFill/>
        </p:spPr>
        <p:txBody>
          <a:bodyPr wrap="square" rtlCol="0">
            <a:spAutoFit/>
          </a:bodyPr>
          <a:lstStyle/>
          <a:p>
            <a:endParaRPr lang="ru-RU" dirty="0"/>
          </a:p>
          <a:p>
            <a:pPr>
              <a:buClr>
                <a:srgbClr val="7BAF31"/>
              </a:buClr>
            </a:pPr>
            <a:r>
              <a:rPr lang="ru-RU" sz="2000" dirty="0" smtClean="0">
                <a:solidFill>
                  <a:srgbClr val="000000"/>
                </a:solidFill>
                <a:latin typeface="Segoe UI" panose="020B0502040204020203" pitchFamily="34" charset="0"/>
                <a:cs typeface="Segoe UI" panose="020B0502040204020203" pitchFamily="34" charset="0"/>
              </a:rPr>
              <a:t>ФНС может запросить в банке:</a:t>
            </a:r>
          </a:p>
          <a:p>
            <a:pPr marL="914400" lvl="1" indent="-457200">
              <a:buClr>
                <a:srgbClr val="7BAF31"/>
              </a:buClr>
              <a:buFont typeface="Arial" panose="020B0604020202020204" pitchFamily="34" charset="0"/>
              <a:buChar char="•"/>
            </a:pPr>
            <a:r>
              <a:rPr lang="ru-RU" sz="2000" dirty="0" smtClean="0">
                <a:solidFill>
                  <a:srgbClr val="000000"/>
                </a:solidFill>
                <a:latin typeface="Segoe UI" panose="020B0502040204020203" pitchFamily="34" charset="0"/>
                <a:cs typeface="Segoe UI" panose="020B0502040204020203" pitchFamily="34" charset="0"/>
              </a:rPr>
              <a:t>Справки о наличии счетов и остатках на счетах</a:t>
            </a:r>
          </a:p>
          <a:p>
            <a:pPr marL="914400" lvl="1" indent="-457200">
              <a:buClr>
                <a:srgbClr val="7BAF31"/>
              </a:buClr>
              <a:buFont typeface="Arial" panose="020B0604020202020204" pitchFamily="34" charset="0"/>
              <a:buChar char="•"/>
            </a:pPr>
            <a:r>
              <a:rPr lang="ru-RU" sz="2000" dirty="0" smtClean="0">
                <a:solidFill>
                  <a:srgbClr val="000000"/>
                </a:solidFill>
                <a:latin typeface="Segoe UI" panose="020B0502040204020203" pitchFamily="34" charset="0"/>
                <a:cs typeface="Segoe UI" panose="020B0502040204020203" pitchFamily="34" charset="0"/>
              </a:rPr>
              <a:t>Выписки по операциям на счетах</a:t>
            </a:r>
          </a:p>
          <a:p>
            <a:pPr marL="914400" lvl="1" indent="-457200">
              <a:buClr>
                <a:srgbClr val="7BAF31"/>
              </a:buClr>
              <a:buFont typeface="Arial" panose="020B0604020202020204" pitchFamily="34" charset="0"/>
              <a:buChar char="•"/>
            </a:pPr>
            <a:r>
              <a:rPr lang="ru-RU" sz="2000" dirty="0" smtClean="0">
                <a:solidFill>
                  <a:srgbClr val="000000"/>
                </a:solidFill>
                <a:latin typeface="Segoe UI" panose="020B0502040204020203" pitchFamily="34" charset="0"/>
                <a:cs typeface="Segoe UI" panose="020B0502040204020203" pitchFamily="34" charset="0"/>
              </a:rPr>
              <a:t>Справки об остатках электронных денежных средств</a:t>
            </a:r>
          </a:p>
          <a:p>
            <a:pPr marL="914400" lvl="1" indent="-457200">
              <a:buClr>
                <a:srgbClr val="7BAF31"/>
              </a:buClr>
              <a:buFont typeface="Arial" panose="020B0604020202020204" pitchFamily="34" charset="0"/>
              <a:buChar char="•"/>
            </a:pPr>
            <a:r>
              <a:rPr lang="ru-RU" sz="2000" dirty="0" smtClean="0">
                <a:solidFill>
                  <a:srgbClr val="000000"/>
                </a:solidFill>
                <a:latin typeface="Segoe UI" panose="020B0502040204020203" pitchFamily="34" charset="0"/>
                <a:cs typeface="Segoe UI" panose="020B0502040204020203" pitchFamily="34" charset="0"/>
              </a:rPr>
              <a:t>Справки о переводах электронных денежных средств</a:t>
            </a:r>
          </a:p>
          <a:p>
            <a:pPr marL="914400" lvl="1" indent="-457200">
              <a:buClr>
                <a:srgbClr val="7BAF31"/>
              </a:buClr>
              <a:buFont typeface="Arial" panose="020B0604020202020204" pitchFamily="34" charset="0"/>
              <a:buChar char="•"/>
            </a:pPr>
            <a:endParaRPr lang="ru-RU" sz="2000" dirty="0">
              <a:solidFill>
                <a:srgbClr val="000000"/>
              </a:solidFill>
              <a:latin typeface="Segoe UI" panose="020B0502040204020203" pitchFamily="34" charset="0"/>
              <a:cs typeface="Segoe UI" panose="020B0502040204020203" pitchFamily="34" charset="0"/>
            </a:endParaRPr>
          </a:p>
          <a:p>
            <a:pPr marL="914400" lvl="1" indent="-457200">
              <a:buClr>
                <a:srgbClr val="7BAF31"/>
              </a:buClr>
              <a:buFont typeface="Arial" panose="020B0604020202020204" pitchFamily="34" charset="0"/>
              <a:buChar char="•"/>
            </a:pPr>
            <a:endParaRPr lang="ru-RU" sz="2000" dirty="0" smtClean="0">
              <a:solidFill>
                <a:srgbClr val="000000"/>
              </a:solidFill>
              <a:latin typeface="Segoe UI" panose="020B0502040204020203" pitchFamily="34" charset="0"/>
              <a:cs typeface="Segoe UI" panose="020B0502040204020203" pitchFamily="34" charset="0"/>
            </a:endParaRPr>
          </a:p>
          <a:p>
            <a:pPr>
              <a:buClr>
                <a:srgbClr val="7BAF31"/>
              </a:buClr>
            </a:pPr>
            <a:r>
              <a:rPr lang="ru-RU" sz="2000" dirty="0">
                <a:solidFill>
                  <a:srgbClr val="000000"/>
                </a:solidFill>
                <a:latin typeface="Segoe UI" panose="020B0502040204020203" pitchFamily="34" charset="0"/>
                <a:cs typeface="Segoe UI" panose="020B0502040204020203" pitchFamily="34" charset="0"/>
              </a:rPr>
              <a:t>Автоматический мониторинг </a:t>
            </a:r>
            <a:endParaRPr lang="ru-RU" sz="2000" dirty="0" smtClean="0">
              <a:solidFill>
                <a:srgbClr val="000000"/>
              </a:solidFill>
              <a:latin typeface="Segoe UI" panose="020B0502040204020203" pitchFamily="34" charset="0"/>
              <a:cs typeface="Segoe UI" panose="020B0502040204020203" pitchFamily="34" charset="0"/>
            </a:endParaRPr>
          </a:p>
          <a:p>
            <a:pPr>
              <a:buClr>
                <a:srgbClr val="7BAF31"/>
              </a:buClr>
            </a:pPr>
            <a:r>
              <a:rPr lang="ru-RU" sz="2000" dirty="0" smtClean="0">
                <a:solidFill>
                  <a:srgbClr val="000000"/>
                </a:solidFill>
                <a:latin typeface="Segoe UI" panose="020B0502040204020203" pitchFamily="34" charset="0"/>
                <a:cs typeface="Segoe UI" panose="020B0502040204020203" pitchFamily="34" charset="0"/>
              </a:rPr>
              <a:t>полноты </a:t>
            </a:r>
            <a:r>
              <a:rPr lang="ru-RU" sz="2000" dirty="0">
                <a:solidFill>
                  <a:srgbClr val="000000"/>
                </a:solidFill>
                <a:latin typeface="Segoe UI" panose="020B0502040204020203" pitchFamily="34" charset="0"/>
                <a:cs typeface="Segoe UI" panose="020B0502040204020203" pitchFamily="34" charset="0"/>
              </a:rPr>
              <a:t>учета выручки </a:t>
            </a:r>
            <a:r>
              <a:rPr lang="ru-RU" sz="2000" dirty="0" smtClean="0">
                <a:solidFill>
                  <a:srgbClr val="000000"/>
                </a:solidFill>
                <a:latin typeface="Segoe UI" panose="020B0502040204020203" pitchFamily="34" charset="0"/>
                <a:cs typeface="Segoe UI" panose="020B0502040204020203" pitchFamily="34" charset="0"/>
              </a:rPr>
              <a:t>и </a:t>
            </a:r>
            <a:r>
              <a:rPr lang="ru-RU" sz="2000" dirty="0">
                <a:solidFill>
                  <a:srgbClr val="000000"/>
                </a:solidFill>
                <a:latin typeface="Segoe UI" panose="020B0502040204020203" pitchFamily="34" charset="0"/>
                <a:cs typeface="Segoe UI" panose="020B0502040204020203" pitchFamily="34" charset="0"/>
              </a:rPr>
              <a:t>анализ </a:t>
            </a:r>
            <a:r>
              <a:rPr lang="ru-RU" sz="2000" dirty="0" smtClean="0">
                <a:solidFill>
                  <a:srgbClr val="000000"/>
                </a:solidFill>
                <a:latin typeface="Segoe UI" panose="020B0502040204020203" pitchFamily="34" charset="0"/>
                <a:cs typeface="Segoe UI" panose="020B0502040204020203" pitchFamily="34" charset="0"/>
              </a:rPr>
              <a:t>данных.</a:t>
            </a:r>
            <a:endParaRPr lang="ru-RU" sz="2000" dirty="0">
              <a:solidFill>
                <a:srgbClr val="000000"/>
              </a:solidFill>
              <a:latin typeface="Segoe UI" panose="020B0502040204020203" pitchFamily="34" charset="0"/>
              <a:cs typeface="Segoe UI" panose="020B0502040204020203" pitchFamily="34" charset="0"/>
            </a:endParaRPr>
          </a:p>
          <a:p>
            <a:pPr>
              <a:buClr>
                <a:srgbClr val="7BAF31"/>
              </a:buClr>
            </a:pPr>
            <a:r>
              <a:rPr lang="ru-RU" sz="2000" dirty="0">
                <a:solidFill>
                  <a:srgbClr val="000000"/>
                </a:solidFill>
                <a:latin typeface="Segoe UI" panose="020B0502040204020203" pitchFamily="34" charset="0"/>
                <a:cs typeface="Segoe UI" panose="020B0502040204020203" pitchFamily="34" charset="0"/>
              </a:rPr>
              <a:t>Выездные проверки ФНС налогоплательщиков </a:t>
            </a:r>
            <a:endParaRPr lang="ru-RU" sz="2000" dirty="0" smtClean="0">
              <a:solidFill>
                <a:srgbClr val="000000"/>
              </a:solidFill>
              <a:latin typeface="Segoe UI" panose="020B0502040204020203" pitchFamily="34" charset="0"/>
              <a:cs typeface="Segoe UI" panose="020B0502040204020203" pitchFamily="34" charset="0"/>
            </a:endParaRPr>
          </a:p>
          <a:p>
            <a:pPr>
              <a:buClr>
                <a:srgbClr val="7BAF31"/>
              </a:buClr>
            </a:pPr>
            <a:r>
              <a:rPr lang="ru-RU" sz="2000" dirty="0" smtClean="0">
                <a:solidFill>
                  <a:srgbClr val="000000"/>
                </a:solidFill>
                <a:latin typeface="Segoe UI" panose="020B0502040204020203" pitchFamily="34" charset="0"/>
                <a:cs typeface="Segoe UI" panose="020B0502040204020203" pitchFamily="34" charset="0"/>
              </a:rPr>
              <a:t>с </a:t>
            </a:r>
            <a:r>
              <a:rPr lang="ru-RU" sz="2000" dirty="0">
                <a:solidFill>
                  <a:srgbClr val="000000"/>
                </a:solidFill>
                <a:latin typeface="Segoe UI" panose="020B0502040204020203" pitchFamily="34" charset="0"/>
                <a:cs typeface="Segoe UI" panose="020B0502040204020203" pitchFamily="34" charset="0"/>
              </a:rPr>
              <a:t>рисковыми </a:t>
            </a:r>
            <a:r>
              <a:rPr lang="ru-RU" sz="2000" dirty="0" smtClean="0">
                <a:solidFill>
                  <a:srgbClr val="000000"/>
                </a:solidFill>
                <a:latin typeface="Segoe UI" panose="020B0502040204020203" pitchFamily="34" charset="0"/>
                <a:cs typeface="Segoe UI" panose="020B0502040204020203" pitchFamily="34" charset="0"/>
              </a:rPr>
              <a:t>критериями.</a:t>
            </a:r>
            <a:endParaRPr lang="ru-RU" sz="2000" dirty="0">
              <a:solidFill>
                <a:srgbClr val="000000"/>
              </a:solidFill>
              <a:latin typeface="Segoe UI" panose="020B0502040204020203" pitchFamily="34" charset="0"/>
              <a:cs typeface="Segoe UI" panose="020B0502040204020203" pitchFamily="34" charset="0"/>
            </a:endParaRPr>
          </a:p>
          <a:p>
            <a:endParaRPr lang="ru-RU" dirty="0" smtClean="0"/>
          </a:p>
        </p:txBody>
      </p:sp>
      <p:sp>
        <p:nvSpPr>
          <p:cNvPr id="10"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Контроль со стороны ФНС</a:t>
            </a:r>
          </a:p>
        </p:txBody>
      </p:sp>
      <p:pic>
        <p:nvPicPr>
          <p:cNvPr id="12" name="Рисунок 11"/>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pic>
        <p:nvPicPr>
          <p:cNvPr id="13" name="Рисунок 12"/>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40566421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salnikov\Cloud@Mail.Ru\СКБ КОНТУР\ЭКСТЕРН\ОФД\ИНТЕРНЕТ\преза_Никитина\5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2224" y="0"/>
            <a:ext cx="2779776"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966159" y="2032130"/>
            <a:ext cx="7798014" cy="3447098"/>
          </a:xfrm>
          <a:prstGeom prst="rect">
            <a:avLst/>
          </a:prstGeom>
          <a:noFill/>
        </p:spPr>
        <p:txBody>
          <a:bodyPr wrap="square" rtlCol="0">
            <a:spAutoFit/>
          </a:bodyPr>
          <a:lstStyle/>
          <a:p>
            <a:pPr>
              <a:buClr>
                <a:srgbClr val="7BAF31"/>
              </a:buClr>
            </a:pPr>
            <a:r>
              <a:rPr lang="ru-RU" sz="2000" dirty="0" smtClean="0">
                <a:solidFill>
                  <a:srgbClr val="000000"/>
                </a:solidFill>
                <a:latin typeface="Segoe UI" panose="020B0502040204020203" pitchFamily="34" charset="0"/>
                <a:cs typeface="Segoe UI" panose="020B0502040204020203" pitchFamily="34" charset="0"/>
              </a:rPr>
              <a:t>Производители </a:t>
            </a:r>
            <a:r>
              <a:rPr lang="ru-RU" sz="2000" dirty="0">
                <a:solidFill>
                  <a:srgbClr val="000000"/>
                </a:solidFill>
                <a:latin typeface="Segoe UI" panose="020B0502040204020203" pitchFamily="34" charset="0"/>
                <a:cs typeface="Segoe UI" panose="020B0502040204020203" pitchFamily="34" charset="0"/>
              </a:rPr>
              <a:t>ККТ предлагают два решения </a:t>
            </a:r>
            <a:br>
              <a:rPr lang="ru-RU" sz="2000" dirty="0">
                <a:solidFill>
                  <a:srgbClr val="000000"/>
                </a:solidFill>
                <a:latin typeface="Segoe UI" panose="020B0502040204020203" pitchFamily="34" charset="0"/>
                <a:cs typeface="Segoe UI" panose="020B0502040204020203" pitchFamily="34" charset="0"/>
              </a:rPr>
            </a:br>
            <a:r>
              <a:rPr lang="ru-RU" sz="2000" dirty="0">
                <a:solidFill>
                  <a:srgbClr val="000000"/>
                </a:solidFill>
                <a:latin typeface="Segoe UI" panose="020B0502040204020203" pitchFamily="34" charset="0"/>
                <a:cs typeface="Segoe UI" panose="020B0502040204020203" pitchFamily="34" charset="0"/>
              </a:rPr>
              <a:t>для соответствия ККТ требованиям 54-ФЗ:</a:t>
            </a:r>
          </a:p>
          <a:p>
            <a:pPr marL="914400" lvl="1" indent="-457200">
              <a:buClr>
                <a:srgbClr val="7BAF31"/>
              </a:buClr>
              <a:buFont typeface="Arial" panose="020B0604020202020204" pitchFamily="34" charset="0"/>
              <a:buChar char="•"/>
            </a:pPr>
            <a:r>
              <a:rPr lang="ru-RU" sz="2000" dirty="0">
                <a:solidFill>
                  <a:srgbClr val="000000"/>
                </a:solidFill>
                <a:latin typeface="Segoe UI" panose="020B0502040204020203" pitchFamily="34" charset="0"/>
                <a:cs typeface="Segoe UI" panose="020B0502040204020203" pitchFamily="34" charset="0"/>
              </a:rPr>
              <a:t>Готовят комплекты модернизации для действующих моделей контрольно-кассовой техники,</a:t>
            </a:r>
          </a:p>
          <a:p>
            <a:pPr marL="914400" lvl="1" indent="-457200">
              <a:buClr>
                <a:srgbClr val="7BAF31"/>
              </a:buClr>
              <a:buFont typeface="Arial" panose="020B0604020202020204" pitchFamily="34" charset="0"/>
              <a:buChar char="•"/>
            </a:pPr>
            <a:r>
              <a:rPr lang="ru-RU" sz="2000" dirty="0">
                <a:solidFill>
                  <a:srgbClr val="000000"/>
                </a:solidFill>
                <a:latin typeface="Segoe UI" panose="020B0502040204020203" pitchFamily="34" charset="0"/>
                <a:cs typeface="Segoe UI" panose="020B0502040204020203" pitchFamily="34" charset="0"/>
              </a:rPr>
              <a:t>Выпускают новые модели кассовых аппаратов, отвечающие требованиям 54-ФЗ</a:t>
            </a:r>
            <a:r>
              <a:rPr lang="ru-RU" sz="2000" dirty="0" smtClean="0">
                <a:solidFill>
                  <a:srgbClr val="000000"/>
                </a:solidFill>
                <a:latin typeface="Segoe UI" panose="020B0502040204020203" pitchFamily="34" charset="0"/>
                <a:cs typeface="Segoe UI" panose="020B0502040204020203" pitchFamily="34" charset="0"/>
              </a:rPr>
              <a:t>.</a:t>
            </a:r>
            <a:endParaRPr lang="ru-RU" sz="2000" dirty="0">
              <a:solidFill>
                <a:srgbClr val="000000"/>
              </a:solidFill>
              <a:latin typeface="Segoe UI" panose="020B0502040204020203" pitchFamily="34" charset="0"/>
              <a:cs typeface="Segoe UI" panose="020B0502040204020203" pitchFamily="34" charset="0"/>
            </a:endParaRPr>
          </a:p>
          <a:p>
            <a:pPr marL="914400" lvl="1" indent="-457200">
              <a:buClr>
                <a:srgbClr val="7BAF31"/>
              </a:buClr>
              <a:buFont typeface="Arial" panose="020B0604020202020204" pitchFamily="34" charset="0"/>
              <a:buChar char="•"/>
            </a:pPr>
            <a:endParaRPr lang="ru-RU" sz="2000" dirty="0">
              <a:solidFill>
                <a:srgbClr val="000000"/>
              </a:solidFill>
              <a:latin typeface="Segoe UI" panose="020B0502040204020203" pitchFamily="34" charset="0"/>
              <a:cs typeface="Segoe UI" panose="020B0502040204020203" pitchFamily="34" charset="0"/>
            </a:endParaRPr>
          </a:p>
          <a:p>
            <a:pPr marL="914400" lvl="1" indent="-457200">
              <a:buClr>
                <a:srgbClr val="7BAF31"/>
              </a:buClr>
              <a:buFont typeface="Arial" panose="020B0604020202020204" pitchFamily="34" charset="0"/>
              <a:buChar char="•"/>
            </a:pPr>
            <a:endParaRPr lang="ru-RU" sz="2000" dirty="0" smtClean="0">
              <a:solidFill>
                <a:srgbClr val="000000"/>
              </a:solidFill>
              <a:latin typeface="Segoe UI" panose="020B0502040204020203" pitchFamily="34" charset="0"/>
              <a:cs typeface="Segoe UI" panose="020B0502040204020203" pitchFamily="34" charset="0"/>
            </a:endParaRPr>
          </a:p>
          <a:p>
            <a:pPr>
              <a:buClr>
                <a:srgbClr val="7BAF31"/>
              </a:buClr>
            </a:pPr>
            <a:r>
              <a:rPr lang="ru-RU" sz="2000" dirty="0">
                <a:solidFill>
                  <a:srgbClr val="000000"/>
                </a:solidFill>
                <a:latin typeface="Segoe UI" panose="020B0502040204020203" pitchFamily="34" charset="0"/>
                <a:cs typeface="Segoe UI" panose="020B0502040204020203" pitchFamily="34" charset="0"/>
              </a:rPr>
              <a:t>Разрешается вводить в эксплуатацию только кассы и фискальные накопители, состоящие в реестре ФНС.</a:t>
            </a:r>
          </a:p>
          <a:p>
            <a:endParaRPr lang="ru-RU" dirty="0" smtClean="0"/>
          </a:p>
        </p:txBody>
      </p:sp>
      <p:sp>
        <p:nvSpPr>
          <p:cNvPr id="12"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Переход на онлайн-кассы</a:t>
            </a:r>
          </a:p>
        </p:txBody>
      </p:sp>
      <p:pic>
        <p:nvPicPr>
          <p:cNvPr id="13" name="Рисунок 12"/>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pic>
        <p:nvPicPr>
          <p:cNvPr id="15" name="Рисунок 14"/>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396309380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2" y="2084851"/>
            <a:ext cx="10826417" cy="4093426"/>
          </a:xfrm>
          <a:prstGeom prst="rect">
            <a:avLst/>
          </a:prstGeom>
        </p:spPr>
        <p:txBody>
          <a:bodyPr wrap="square" lIns="91438" tIns="45719" rIns="91438" bIns="45719">
            <a:spAutoFit/>
          </a:bodyPr>
          <a:lstStyle/>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Определить, подлежит ККТ модернизации или замене</a:t>
            </a: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До 01.02.2017 можно регистрировать «старые» кассы и менять ЭКЛЗ. До 01.07.2017 можно работать на «старых» ККТ с ЭКЛЗ. </a:t>
            </a:r>
            <a:br>
              <a:rPr lang="ru-RU" altLang="ru-RU" sz="2000" dirty="0">
                <a:latin typeface="Segoe UI" panose="020B0502040204020203" pitchFamily="34" charset="0"/>
                <a:cs typeface="Segoe UI" panose="020B0502040204020203" pitchFamily="34" charset="0"/>
              </a:rPr>
            </a:br>
            <a:r>
              <a:rPr lang="ru-RU" altLang="ru-RU" sz="2000" dirty="0">
                <a:latin typeface="Segoe UI" panose="020B0502040204020203" pitchFamily="34" charset="0"/>
                <a:cs typeface="Segoe UI" panose="020B0502040204020203" pitchFamily="34" charset="0"/>
              </a:rPr>
              <a:t>Владельцам большого количества касс - составить график перехода</a:t>
            </a: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Выберите оператора фискальных данных. </a:t>
            </a:r>
            <a:br>
              <a:rPr lang="ru-RU" altLang="ru-RU" sz="2000" dirty="0">
                <a:latin typeface="Segoe UI" panose="020B0502040204020203" pitchFamily="34" charset="0"/>
                <a:cs typeface="Segoe UI" panose="020B0502040204020203" pitchFamily="34" charset="0"/>
              </a:rPr>
            </a:br>
            <a:r>
              <a:rPr lang="ru-RU" altLang="ru-RU" sz="2000" dirty="0">
                <a:latin typeface="Segoe UI" panose="020B0502040204020203" pitchFamily="34" charset="0"/>
                <a:cs typeface="Segoe UI" panose="020B0502040204020203" pitchFamily="34" charset="0"/>
              </a:rPr>
              <a:t>До 01.02.2017 на «новых» кассах можно работать без ОФД </a:t>
            </a: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Кассы, подлежащие модернизации, необходимо предварительно снять с учета в налоговом органе  </a:t>
            </a: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Подключить интернет в месте установки ККТ</a:t>
            </a:r>
          </a:p>
          <a:p>
            <a:pPr marL="342900" lvl="0" indent="-342900" eaLnBrk="0" fontAlgn="base" hangingPunct="0">
              <a:spcBef>
                <a:spcPct val="0"/>
              </a:spcBef>
              <a:spcAft>
                <a:spcPct val="0"/>
              </a:spcAft>
              <a:buFont typeface="Arial" panose="020B0604020202020204" pitchFamily="34" charset="0"/>
              <a:buChar char="•"/>
            </a:pPr>
            <a:r>
              <a:rPr lang="ru-RU" altLang="ru-RU" sz="2000" dirty="0">
                <a:latin typeface="Segoe UI" panose="020B0502040204020203" pitchFamily="34" charset="0"/>
                <a:cs typeface="Segoe UI" panose="020B0502040204020203" pitchFamily="34" charset="0"/>
              </a:rPr>
              <a:t>Зарегистрировать кассу по новому порядку (онлайн-регистрация)</a:t>
            </a:r>
          </a:p>
          <a:p>
            <a:pPr lvl="0" eaLnBrk="0" fontAlgn="base" hangingPunct="0">
              <a:spcBef>
                <a:spcPct val="0"/>
              </a:spcBef>
              <a:spcAft>
                <a:spcPct val="0"/>
              </a:spcAft>
            </a:pPr>
            <a:endParaRPr lang="ru-RU" altLang="ru-RU" sz="2000" b="1"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b="1"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2" y="1084369"/>
            <a:ext cx="10826417" cy="961923"/>
          </a:xfrm>
          <a:prstGeom prst="rect">
            <a:avLst/>
          </a:prstGeom>
        </p:spPr>
        <p:txBody>
          <a:bodyPr vert="horz" lIns="91438" tIns="45719" rIns="91438" bIns="45719"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Как подготовиться</a:t>
            </a: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5270014" y="5731728"/>
            <a:ext cx="6647703"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39546977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Прямоугольник 9"/>
          <p:cNvSpPr/>
          <p:nvPr/>
        </p:nvSpPr>
        <p:spPr>
          <a:xfrm>
            <a:off x="838202" y="2429517"/>
            <a:ext cx="10826417" cy="2862320"/>
          </a:xfrm>
          <a:prstGeom prst="rect">
            <a:avLst/>
          </a:prstGeom>
        </p:spPr>
        <p:txBody>
          <a:bodyPr wrap="square" lIns="91438" tIns="45719" rIns="91438" bIns="45719">
            <a:spAutoFit/>
          </a:bodyPr>
          <a:lstStyle/>
          <a:p>
            <a:pPr lvl="0" eaLnBrk="0" fontAlgn="base" hangingPunct="0">
              <a:spcBef>
                <a:spcPct val="0"/>
              </a:spcBef>
              <a:spcAft>
                <a:spcPct val="0"/>
              </a:spcAft>
            </a:pPr>
            <a:r>
              <a:rPr lang="ru-RU" altLang="ru-RU" sz="2400" dirty="0">
                <a:latin typeface="Segoe UI Semilight" panose="020B0402040204020203" pitchFamily="34" charset="0"/>
                <a:cs typeface="Segoe UI Semilight" panose="020B0402040204020203" pitchFamily="34" charset="0"/>
              </a:rPr>
              <a:t>Правительство одобрило законопроект, устанавливающий налоговый вычет при покупке онлайн-касс для предпринимателей на ЕНВД и патенте.</a:t>
            </a:r>
          </a:p>
          <a:p>
            <a:pPr lvl="0" eaLnBrk="0" fontAlgn="base" hangingPunct="0">
              <a:spcBef>
                <a:spcPct val="0"/>
              </a:spcBef>
              <a:spcAft>
                <a:spcPct val="0"/>
              </a:spcAft>
            </a:pPr>
            <a:endParaRPr lang="ru-RU" altLang="ru-RU" sz="2400" dirty="0">
              <a:latin typeface="Segoe UI Semilight" panose="020B0402040204020203" pitchFamily="34" charset="0"/>
              <a:cs typeface="Segoe UI Semilight" panose="020B0402040204020203" pitchFamily="34" charset="0"/>
            </a:endParaRPr>
          </a:p>
          <a:p>
            <a:pPr lvl="0" eaLnBrk="0" fontAlgn="base" hangingPunct="0">
              <a:spcBef>
                <a:spcPct val="0"/>
              </a:spcBef>
              <a:spcAft>
                <a:spcPct val="0"/>
              </a:spcAft>
            </a:pPr>
            <a:r>
              <a:rPr lang="ru-RU" altLang="ru-RU" sz="2400" dirty="0">
                <a:latin typeface="Segoe UI Semilight" panose="020B0402040204020203" pitchFamily="34" charset="0"/>
                <a:cs typeface="Segoe UI Semilight" panose="020B0402040204020203" pitchFamily="34" charset="0"/>
              </a:rPr>
              <a:t>Налог можно будет уменьшить на расходы в пределах лимита – 18 тыс. рублей на одну ККТ.</a:t>
            </a:r>
          </a:p>
          <a:p>
            <a:pPr lvl="0" eaLnBrk="0" fontAlgn="base" hangingPunct="0">
              <a:spcBef>
                <a:spcPct val="0"/>
              </a:spcBef>
              <a:spcAft>
                <a:spcPct val="0"/>
              </a:spcAft>
            </a:pPr>
            <a:endParaRPr lang="ru-RU" altLang="ru-RU" sz="2000" b="1"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b="1" dirty="0">
              <a:latin typeface="Segoe UI" panose="020B0502040204020203" pitchFamily="34" charset="0"/>
              <a:cs typeface="Segoe UI" panose="020B0502040204020203" pitchFamily="34" charset="0"/>
            </a:endParaRPr>
          </a:p>
          <a:p>
            <a:pPr lvl="0" eaLnBrk="0" fontAlgn="base" hangingPunct="0">
              <a:spcBef>
                <a:spcPct val="0"/>
              </a:spcBef>
              <a:spcAft>
                <a:spcPct val="0"/>
              </a:spcAft>
            </a:pPr>
            <a:endParaRPr lang="ru-RU" altLang="ru-RU" sz="2000" dirty="0">
              <a:latin typeface="Segoe UI" panose="020B0502040204020203" pitchFamily="34" charset="0"/>
              <a:cs typeface="Segoe UI" panose="020B0502040204020203" pitchFamily="34" charset="0"/>
            </a:endParaRPr>
          </a:p>
        </p:txBody>
      </p:sp>
      <p:pic>
        <p:nvPicPr>
          <p:cNvPr id="13" name="Рисунок 12"/>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5270014" y="5731728"/>
            <a:ext cx="6647703" cy="671417"/>
          </a:xfrm>
          <a:prstGeom prst="rect">
            <a:avLst/>
          </a:prstGeom>
        </p:spPr>
      </p:pic>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
        <p:nvSpPr>
          <p:cNvPr id="7" name="Заголовок 3"/>
          <p:cNvSpPr txBox="1">
            <a:spLocks/>
          </p:cNvSpPr>
          <p:nvPr/>
        </p:nvSpPr>
        <p:spPr>
          <a:xfrm>
            <a:off x="838202" y="1343465"/>
            <a:ext cx="10826417" cy="1477107"/>
          </a:xfrm>
          <a:prstGeom prst="rect">
            <a:avLst/>
          </a:prstGeom>
        </p:spPr>
        <p:txBody>
          <a:bodyPr vert="horz" lIns="91438" tIns="45719" rIns="91438" bIns="45719" rtlCol="0"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Налоговый вычет</a:t>
            </a:r>
          </a:p>
        </p:txBody>
      </p:sp>
    </p:spTree>
    <p:extLst>
      <p:ext uri="{BB962C8B-B14F-4D97-AF65-F5344CB8AC3E}">
        <p14:creationId xmlns:p14="http://schemas.microsoft.com/office/powerpoint/2010/main" val="9358420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2" y="0"/>
            <a:ext cx="12189538" cy="6859384"/>
          </a:xfrm>
          <a:prstGeom prst="rect">
            <a:avLst/>
          </a:prstGeom>
        </p:spPr>
      </p:pic>
      <p:sp>
        <p:nvSpPr>
          <p:cNvPr id="9" name="Заголовок 3"/>
          <p:cNvSpPr txBox="1">
            <a:spLocks/>
          </p:cNvSpPr>
          <p:nvPr/>
        </p:nvSpPr>
        <p:spPr>
          <a:xfrm>
            <a:off x="2178204" y="278341"/>
            <a:ext cx="917559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Сервис </a:t>
            </a:r>
            <a:r>
              <a:rPr lang="ru-RU" sz="4000" dirty="0" err="1">
                <a:solidFill>
                  <a:srgbClr val="222222"/>
                </a:solidFill>
                <a:latin typeface="Segoe UI Light" charset="0"/>
                <a:ea typeface="Segoe UI Light" charset="0"/>
                <a:cs typeface="Segoe UI Light" charset="0"/>
              </a:rPr>
              <a:t>Контур.ОФД</a:t>
            </a:r>
            <a:endParaRPr lang="ru-RU" sz="4000" dirty="0">
              <a:solidFill>
                <a:srgbClr val="222222"/>
              </a:solidFill>
              <a:latin typeface="Segoe UI Light" charset="0"/>
              <a:ea typeface="Segoe UI Light" charset="0"/>
              <a:cs typeface="Segoe UI Light" charset="0"/>
            </a:endParaRPr>
          </a:p>
        </p:txBody>
      </p:sp>
      <p:pic>
        <p:nvPicPr>
          <p:cNvPr id="10" name="Рисунок 9"/>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3670298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Объект 4"/>
          <p:cNvSpPr>
            <a:spLocks noGrp="1"/>
          </p:cNvSpPr>
          <p:nvPr>
            <p:ph idx="1"/>
          </p:nvPr>
        </p:nvSpPr>
        <p:spPr>
          <a:xfrm>
            <a:off x="1120993" y="1904027"/>
            <a:ext cx="5825067" cy="3931708"/>
          </a:xfrm>
        </p:spPr>
        <p:txBody>
          <a:bodyPr>
            <a:noAutofit/>
          </a:bodyPr>
          <a:lstStyle/>
          <a:p>
            <a:pPr>
              <a:lnSpc>
                <a:spcPct val="120000"/>
              </a:lnSpc>
              <a:buClr>
                <a:srgbClr val="7BAF31"/>
              </a:buClr>
            </a:pPr>
            <a:r>
              <a:rPr lang="ru-RU" sz="3000" dirty="0" smtClean="0">
                <a:solidFill>
                  <a:srgbClr val="222222"/>
                </a:solidFill>
                <a:latin typeface="Segoe UI" charset="0"/>
                <a:ea typeface="Segoe UI" charset="0"/>
                <a:cs typeface="Segoe UI" charset="0"/>
              </a:rPr>
              <a:t>1 250 000 клиентов</a:t>
            </a:r>
            <a:endParaRPr lang="en-US" sz="3000" dirty="0" smtClean="0">
              <a:solidFill>
                <a:srgbClr val="222222"/>
              </a:solidFill>
              <a:latin typeface="Segoe UI" charset="0"/>
              <a:ea typeface="Segoe UI" charset="0"/>
              <a:cs typeface="Segoe UI" charset="0"/>
            </a:endParaRPr>
          </a:p>
          <a:p>
            <a:pPr>
              <a:lnSpc>
                <a:spcPct val="120000"/>
              </a:lnSpc>
              <a:buClr>
                <a:srgbClr val="7BAF31"/>
              </a:buClr>
            </a:pPr>
            <a:r>
              <a:rPr lang="ru-RU" sz="3000" dirty="0" smtClean="0">
                <a:solidFill>
                  <a:srgbClr val="222222"/>
                </a:solidFill>
                <a:latin typeface="Segoe UI" charset="0"/>
                <a:ea typeface="Segoe UI" charset="0"/>
                <a:cs typeface="Segoe UI" charset="0"/>
              </a:rPr>
              <a:t>20</a:t>
            </a:r>
            <a:r>
              <a:rPr lang="en-US" sz="3000" dirty="0" smtClean="0">
                <a:solidFill>
                  <a:srgbClr val="222222"/>
                </a:solidFill>
                <a:latin typeface="Segoe UI" charset="0"/>
                <a:ea typeface="Segoe UI" charset="0"/>
                <a:cs typeface="Segoe UI" charset="0"/>
              </a:rPr>
              <a:t> </a:t>
            </a:r>
            <a:r>
              <a:rPr lang="ru-RU" sz="3000" dirty="0" smtClean="0">
                <a:solidFill>
                  <a:srgbClr val="222222"/>
                </a:solidFill>
                <a:latin typeface="Segoe UI" charset="0"/>
                <a:ea typeface="Segoe UI" charset="0"/>
                <a:cs typeface="Segoe UI" charset="0"/>
              </a:rPr>
              <a:t>продуктов</a:t>
            </a:r>
            <a:r>
              <a:rPr lang="ru-RU" sz="3000" dirty="0">
                <a:solidFill>
                  <a:srgbClr val="222222"/>
                </a:solidFill>
                <a:latin typeface="Segoe UI" charset="0"/>
                <a:ea typeface="Segoe UI" charset="0"/>
                <a:cs typeface="Segoe UI" charset="0"/>
              </a:rPr>
              <a:t> </a:t>
            </a:r>
            <a:r>
              <a:rPr lang="ru-RU" sz="3000" dirty="0" smtClean="0">
                <a:solidFill>
                  <a:srgbClr val="222222"/>
                </a:solidFill>
                <a:latin typeface="Segoe UI" charset="0"/>
                <a:ea typeface="Segoe UI" charset="0"/>
                <a:cs typeface="Segoe UI" charset="0"/>
              </a:rPr>
              <a:t>                            </a:t>
            </a:r>
            <a:r>
              <a:rPr lang="ru-RU" sz="2000" dirty="0" smtClean="0">
                <a:solidFill>
                  <a:srgbClr val="707070"/>
                </a:solidFill>
                <a:latin typeface="Segoe UI" charset="0"/>
                <a:ea typeface="Segoe UI" charset="0"/>
                <a:cs typeface="Segoe UI" charset="0"/>
              </a:rPr>
              <a:t>для электронного документооборота                  с государством и</a:t>
            </a:r>
            <a:r>
              <a:rPr lang="en-US" sz="2000" dirty="0" smtClean="0">
                <a:solidFill>
                  <a:srgbClr val="707070"/>
                </a:solidFill>
                <a:latin typeface="Segoe UI" charset="0"/>
                <a:ea typeface="Segoe UI" charset="0"/>
                <a:cs typeface="Segoe UI" charset="0"/>
              </a:rPr>
              <a:t> </a:t>
            </a:r>
            <a:r>
              <a:rPr lang="ru-RU" sz="2000" dirty="0" smtClean="0">
                <a:solidFill>
                  <a:srgbClr val="707070"/>
                </a:solidFill>
                <a:latin typeface="Segoe UI" charset="0"/>
                <a:ea typeface="Segoe UI" charset="0"/>
                <a:cs typeface="Segoe UI" charset="0"/>
              </a:rPr>
              <a:t>контрагентами,            бухучета и</a:t>
            </a:r>
            <a:r>
              <a:rPr lang="en-US" sz="2000" dirty="0" smtClean="0">
                <a:solidFill>
                  <a:srgbClr val="707070"/>
                </a:solidFill>
                <a:latin typeface="Segoe UI" charset="0"/>
                <a:ea typeface="Segoe UI" charset="0"/>
                <a:cs typeface="Segoe UI" charset="0"/>
              </a:rPr>
              <a:t> </a:t>
            </a:r>
            <a:r>
              <a:rPr lang="ru-RU" sz="2000" dirty="0" smtClean="0">
                <a:solidFill>
                  <a:srgbClr val="707070"/>
                </a:solidFill>
                <a:latin typeface="Segoe UI" charset="0"/>
                <a:ea typeface="Segoe UI" charset="0"/>
                <a:cs typeface="Segoe UI" charset="0"/>
              </a:rPr>
              <a:t>управления предприятием</a:t>
            </a:r>
            <a:endParaRPr lang="en-US" sz="2000" dirty="0" smtClean="0">
              <a:solidFill>
                <a:srgbClr val="707070"/>
              </a:solidFill>
              <a:latin typeface="Segoe UI" charset="0"/>
              <a:ea typeface="Segoe UI" charset="0"/>
              <a:cs typeface="Segoe UI" charset="0"/>
            </a:endParaRPr>
          </a:p>
          <a:p>
            <a:pPr>
              <a:lnSpc>
                <a:spcPct val="120000"/>
              </a:lnSpc>
              <a:buClr>
                <a:srgbClr val="7BAF31"/>
              </a:buClr>
            </a:pPr>
            <a:r>
              <a:rPr lang="ru-RU" sz="3000" dirty="0">
                <a:solidFill>
                  <a:srgbClr val="222222"/>
                </a:solidFill>
                <a:latin typeface="Segoe UI" charset="0"/>
                <a:ea typeface="Segoe UI" charset="0"/>
                <a:cs typeface="Segoe UI" charset="0"/>
              </a:rPr>
              <a:t>б</a:t>
            </a:r>
            <a:r>
              <a:rPr lang="ru-RU" sz="3000" dirty="0" smtClean="0">
                <a:solidFill>
                  <a:srgbClr val="222222"/>
                </a:solidFill>
                <a:latin typeface="Segoe UI" charset="0"/>
                <a:ea typeface="Segoe UI" charset="0"/>
                <a:cs typeface="Segoe UI" charset="0"/>
              </a:rPr>
              <a:t>олее 5000 партнеров                         </a:t>
            </a:r>
            <a:r>
              <a:rPr lang="ru-RU" sz="2000" dirty="0" smtClean="0">
                <a:solidFill>
                  <a:srgbClr val="707070"/>
                </a:solidFill>
                <a:latin typeface="Segoe UI" charset="0"/>
                <a:ea typeface="Segoe UI" charset="0"/>
                <a:cs typeface="Segoe UI" charset="0"/>
              </a:rPr>
              <a:t>по </a:t>
            </a:r>
            <a:r>
              <a:rPr lang="ru-RU" sz="2000" dirty="0">
                <a:solidFill>
                  <a:srgbClr val="707070"/>
                </a:solidFill>
                <a:latin typeface="Segoe UI" charset="0"/>
                <a:ea typeface="Segoe UI" charset="0"/>
                <a:cs typeface="Segoe UI" charset="0"/>
              </a:rPr>
              <a:t>всей </a:t>
            </a:r>
            <a:r>
              <a:rPr lang="ru-RU" sz="2000" dirty="0" smtClean="0">
                <a:solidFill>
                  <a:srgbClr val="707070"/>
                </a:solidFill>
                <a:latin typeface="Segoe UI" charset="0"/>
                <a:ea typeface="Segoe UI" charset="0"/>
                <a:cs typeface="Segoe UI" charset="0"/>
              </a:rPr>
              <a:t>стране</a:t>
            </a:r>
            <a:endParaRPr lang="en-US" sz="2000" dirty="0" smtClean="0">
              <a:solidFill>
                <a:srgbClr val="707070"/>
              </a:solidFill>
              <a:latin typeface="Segoe UI" charset="0"/>
              <a:ea typeface="Segoe UI" charset="0"/>
              <a:cs typeface="Segoe UI" charset="0"/>
            </a:endParaRPr>
          </a:p>
          <a:p>
            <a:pPr marL="0" indent="0">
              <a:lnSpc>
                <a:spcPct val="120000"/>
              </a:lnSpc>
              <a:buNone/>
            </a:pPr>
            <a:endParaRPr lang="ru-RU" sz="3000" dirty="0">
              <a:solidFill>
                <a:srgbClr val="222222"/>
              </a:solidFill>
              <a:latin typeface="Segoe UI" charset="0"/>
              <a:ea typeface="Segoe UI" charset="0"/>
              <a:cs typeface="Segoe UI" charset="0"/>
            </a:endParaRPr>
          </a:p>
        </p:txBody>
      </p:sp>
      <p:sp>
        <p:nvSpPr>
          <p:cNvPr id="10" name="TextBox 9"/>
          <p:cNvSpPr txBox="1"/>
          <p:nvPr/>
        </p:nvSpPr>
        <p:spPr>
          <a:xfrm>
            <a:off x="7354148" y="2203653"/>
            <a:ext cx="4470400" cy="3385542"/>
          </a:xfrm>
          <a:prstGeom prst="rect">
            <a:avLst/>
          </a:prstGeom>
          <a:noFill/>
        </p:spPr>
        <p:txBody>
          <a:bodyPr wrap="square" rtlCol="0">
            <a:spAutoFit/>
          </a:bodyPr>
          <a:lstStyle/>
          <a:p>
            <a:r>
              <a:rPr lang="ru-RU" sz="3800" dirty="0" smtClean="0">
                <a:solidFill>
                  <a:srgbClr val="7BAF31"/>
                </a:solidFill>
                <a:latin typeface="Segoe UI" charset="0"/>
                <a:ea typeface="Segoe UI" charset="0"/>
                <a:cs typeface="Segoe UI" charset="0"/>
              </a:rPr>
              <a:t>Крупнейший поставщик SaaS</a:t>
            </a:r>
            <a:endParaRPr lang="ru-RU" sz="3800" dirty="0">
              <a:solidFill>
                <a:srgbClr val="7BAF31"/>
              </a:solidFill>
              <a:latin typeface="Segoe UI" charset="0"/>
              <a:ea typeface="Segoe UI" charset="0"/>
              <a:cs typeface="Segoe UI" charset="0"/>
            </a:endParaRPr>
          </a:p>
          <a:p>
            <a:r>
              <a:rPr lang="ru-RU" sz="3800" dirty="0" smtClean="0">
                <a:solidFill>
                  <a:srgbClr val="7BAF31"/>
                </a:solidFill>
                <a:latin typeface="Segoe UI" charset="0"/>
                <a:ea typeface="Segoe UI" charset="0"/>
                <a:cs typeface="Segoe UI" charset="0"/>
              </a:rPr>
              <a:t>в России</a:t>
            </a:r>
          </a:p>
          <a:p>
            <a:r>
              <a:rPr lang="ru-RU" sz="3800" dirty="0" smtClean="0">
                <a:solidFill>
                  <a:srgbClr val="7BAF31"/>
                </a:solidFill>
                <a:latin typeface="Segoe UI" charset="0"/>
                <a:ea typeface="Segoe UI" charset="0"/>
                <a:cs typeface="Segoe UI" charset="0"/>
              </a:rPr>
              <a:t>в 2015 году </a:t>
            </a:r>
          </a:p>
          <a:p>
            <a:endParaRPr lang="ru-RU" sz="1400" dirty="0" smtClean="0">
              <a:solidFill>
                <a:srgbClr val="222222"/>
              </a:solidFill>
              <a:latin typeface="Segoe UI" charset="0"/>
              <a:ea typeface="Segoe UI" charset="0"/>
              <a:cs typeface="Segoe UI" charset="0"/>
            </a:endParaRPr>
          </a:p>
          <a:p>
            <a:r>
              <a:rPr lang="ru-RU" sz="1300" dirty="0" smtClean="0">
                <a:solidFill>
                  <a:srgbClr val="707070"/>
                </a:solidFill>
                <a:latin typeface="Segoe UI" charset="0"/>
                <a:ea typeface="Segoe UI" charset="0"/>
                <a:cs typeface="Segoe UI" charset="0"/>
              </a:rPr>
              <a:t>по версии Cnews</a:t>
            </a:r>
          </a:p>
          <a:p>
            <a:endParaRPr lang="en-US" sz="3500" dirty="0"/>
          </a:p>
        </p:txBody>
      </p:sp>
      <p:sp>
        <p:nvSpPr>
          <p:cNvPr id="13" name="Rectangle 12"/>
          <p:cNvSpPr/>
          <p:nvPr/>
        </p:nvSpPr>
        <p:spPr>
          <a:xfrm flipH="1">
            <a:off x="7070511" y="2102050"/>
            <a:ext cx="36000" cy="3110436"/>
          </a:xfrm>
          <a:prstGeom prst="rect">
            <a:avLst/>
          </a:prstGeom>
          <a:solidFill>
            <a:srgbClr val="DAEF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Заголовок 3"/>
          <p:cNvSpPr txBox="1">
            <a:spLocks/>
          </p:cNvSpPr>
          <p:nvPr/>
        </p:nvSpPr>
        <p:spPr>
          <a:xfrm>
            <a:off x="2178205" y="278341"/>
            <a:ext cx="9175595" cy="961923"/>
          </a:xfrm>
          <a:prstGeom prst="rect">
            <a:avLst/>
          </a:prstGeom>
        </p:spPr>
        <p:txBody>
          <a:bodyPr lIns="121917" tIns="60958" rIns="121917" bIns="60958">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ru-RU" sz="4000" dirty="0">
                <a:solidFill>
                  <a:srgbClr val="222222"/>
                </a:solidFill>
                <a:latin typeface="Segoe UI Light" charset="0"/>
                <a:ea typeface="Segoe UI Light" charset="0"/>
                <a:cs typeface="Segoe UI Light" charset="0"/>
              </a:rPr>
              <a:t>СКБ Контур — 27 лет успеха</a:t>
            </a:r>
          </a:p>
        </p:txBody>
      </p:sp>
      <p:pic>
        <p:nvPicPr>
          <p:cNvPr id="12" name="Рисунок 11"/>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263130538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Рисунок 14"/>
          <p:cNvPicPr>
            <a:picLocks noChangeAspect="1"/>
          </p:cNvPicPr>
          <p:nvPr/>
        </p:nvPicPr>
        <p:blipFill>
          <a:blip r:embed="rId3"/>
          <a:stretch>
            <a:fillRect/>
          </a:stretch>
        </p:blipFill>
        <p:spPr>
          <a:xfrm>
            <a:off x="7865787" y="1838520"/>
            <a:ext cx="1370832" cy="1260535"/>
          </a:xfrm>
          <a:prstGeom prst="rect">
            <a:avLst/>
          </a:prstGeom>
        </p:spPr>
      </p:pic>
      <p:pic>
        <p:nvPicPr>
          <p:cNvPr id="14" name="Рисунок 13"/>
          <p:cNvPicPr>
            <a:picLocks noChangeAspect="1"/>
          </p:cNvPicPr>
          <p:nvPr/>
        </p:nvPicPr>
        <p:blipFill>
          <a:blip r:embed="rId4"/>
          <a:stretch>
            <a:fillRect/>
          </a:stretch>
        </p:blipFill>
        <p:spPr>
          <a:xfrm>
            <a:off x="4446436" y="1899025"/>
            <a:ext cx="1130105" cy="1139523"/>
          </a:xfrm>
          <a:prstGeom prst="rect">
            <a:avLst/>
          </a:prstGeom>
        </p:spPr>
      </p:pic>
      <p:pic>
        <p:nvPicPr>
          <p:cNvPr id="13" name="Рисунок 12"/>
          <p:cNvPicPr>
            <a:picLocks noChangeAspect="1"/>
          </p:cNvPicPr>
          <p:nvPr/>
        </p:nvPicPr>
        <p:blipFill>
          <a:blip r:embed="rId5"/>
          <a:stretch>
            <a:fillRect/>
          </a:stretch>
        </p:blipFill>
        <p:spPr>
          <a:xfrm>
            <a:off x="6246076" y="1748769"/>
            <a:ext cx="1386294" cy="1350286"/>
          </a:xfrm>
          <a:prstGeom prst="rect">
            <a:avLst/>
          </a:prstGeom>
        </p:spPr>
      </p:pic>
      <p:pic>
        <p:nvPicPr>
          <p:cNvPr id="8" name="Рисунок 7"/>
          <p:cNvPicPr>
            <a:picLocks noChangeAspect="1"/>
          </p:cNvPicPr>
          <p:nvPr/>
        </p:nvPicPr>
        <p:blipFill>
          <a:blip r:embed="rId6"/>
          <a:stretch>
            <a:fillRect/>
          </a:stretch>
        </p:blipFill>
        <p:spPr>
          <a:xfrm>
            <a:off x="9553396" y="1844874"/>
            <a:ext cx="1123868" cy="1172497"/>
          </a:xfrm>
          <a:prstGeom prst="rect">
            <a:avLst/>
          </a:prstGeom>
        </p:spPr>
      </p:pic>
      <p:pic>
        <p:nvPicPr>
          <p:cNvPr id="2" name="Рисунок 1"/>
          <p:cNvPicPr>
            <a:picLocks noChangeAspect="1"/>
          </p:cNvPicPr>
          <p:nvPr/>
        </p:nvPicPr>
        <p:blipFill>
          <a:blip r:embed="rId7"/>
          <a:stretch>
            <a:fillRect/>
          </a:stretch>
        </p:blipFill>
        <p:spPr>
          <a:xfrm>
            <a:off x="1256075" y="1886584"/>
            <a:ext cx="1202175" cy="1138530"/>
          </a:xfrm>
          <a:prstGeom prst="rect">
            <a:avLst/>
          </a:prstGeom>
        </p:spPr>
      </p:pic>
      <p:pic>
        <p:nvPicPr>
          <p:cNvPr id="12" name="Рисунок 11"/>
          <p:cNvPicPr>
            <a:picLocks noChangeAspect="1"/>
          </p:cNvPicPr>
          <p:nvPr/>
        </p:nvPicPr>
        <p:blipFill>
          <a:blip r:embed="rId8"/>
          <a:stretch>
            <a:fillRect/>
          </a:stretch>
        </p:blipFill>
        <p:spPr>
          <a:xfrm>
            <a:off x="3146544" y="2117825"/>
            <a:ext cx="1077094" cy="1065990"/>
          </a:xfrm>
          <a:prstGeom prst="rect">
            <a:avLst/>
          </a:prstGeom>
        </p:spPr>
      </p:pic>
      <p:pic>
        <p:nvPicPr>
          <p:cNvPr id="3" name="Рисунок 2"/>
          <p:cNvPicPr>
            <a:picLocks noChangeAspect="1"/>
          </p:cNvPicPr>
          <p:nvPr/>
        </p:nvPicPr>
        <p:blipFill>
          <a:blip r:embed="rId9"/>
          <a:stretch>
            <a:fillRect/>
          </a:stretch>
        </p:blipFill>
        <p:spPr>
          <a:xfrm>
            <a:off x="9427036" y="4495143"/>
            <a:ext cx="1376588" cy="1190344"/>
          </a:xfrm>
          <a:prstGeom prst="rect">
            <a:avLst/>
          </a:prstGeom>
        </p:spPr>
      </p:pic>
      <p:pic>
        <p:nvPicPr>
          <p:cNvPr id="16" name="Picture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00089" y="2712095"/>
            <a:ext cx="8915241" cy="3566096"/>
          </a:xfrm>
          <a:prstGeom prst="rect">
            <a:avLst/>
          </a:prstGeom>
        </p:spPr>
      </p:pic>
      <p:sp>
        <p:nvSpPr>
          <p:cNvPr id="9" name="Прямоугольник 8"/>
          <p:cNvSpPr/>
          <p:nvPr/>
        </p:nvSpPr>
        <p:spPr>
          <a:xfrm>
            <a:off x="5457138" y="2869664"/>
            <a:ext cx="927100" cy="3109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 name="Рисунок 9"/>
          <p:cNvPicPr>
            <a:picLocks noChangeAspect="1"/>
          </p:cNvPicPr>
          <p:nvPr/>
        </p:nvPicPr>
        <p:blipFill>
          <a:blip r:embed="rId11"/>
          <a:stretch>
            <a:fillRect/>
          </a:stretch>
        </p:blipFill>
        <p:spPr>
          <a:xfrm>
            <a:off x="5080632" y="3038548"/>
            <a:ext cx="1661352" cy="1442753"/>
          </a:xfrm>
          <a:prstGeom prst="rect">
            <a:avLst/>
          </a:prstGeom>
        </p:spPr>
      </p:pic>
      <p:sp>
        <p:nvSpPr>
          <p:cNvPr id="17" name="Заголовок 3"/>
          <p:cNvSpPr txBox="1">
            <a:spLocks/>
          </p:cNvSpPr>
          <p:nvPr/>
        </p:nvSpPr>
        <p:spPr>
          <a:xfrm>
            <a:off x="2178205" y="278341"/>
            <a:ext cx="9175595" cy="961923"/>
          </a:xfrm>
          <a:prstGeom prst="rect">
            <a:avLst/>
          </a:prstGeom>
        </p:spPr>
        <p:txBody>
          <a:bodyPr lIns="121917" tIns="60958" rIns="121917" bIns="60958">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stStyle>
          <a:p>
            <a:r>
              <a:rPr lang="ru-RU" sz="4000" dirty="0">
                <a:solidFill>
                  <a:srgbClr val="222222"/>
                </a:solidFill>
                <a:latin typeface="Segoe UI Light" charset="0"/>
                <a:ea typeface="Segoe UI Light" charset="0"/>
                <a:cs typeface="Segoe UI Light" charset="0"/>
              </a:rPr>
              <a:t>СКБ Контур — 27 лет успеха</a:t>
            </a:r>
          </a:p>
        </p:txBody>
      </p:sp>
      <p:pic>
        <p:nvPicPr>
          <p:cNvPr id="18" name="Рисунок 17"/>
          <p:cNvPicPr>
            <a:picLocks noChangeAspect="1"/>
          </p:cNvPicPr>
          <p:nvPr/>
        </p:nvPicPr>
        <p:blipFill rotWithShape="1">
          <a:blip r:embed="rId12">
            <a:extLst>
              <a:ext uri="{28A0092B-C50C-407E-A947-70E740481C1C}">
                <a14:useLocalDpi xmlns:a14="http://schemas.microsoft.com/office/drawing/2010/main" val="0"/>
              </a:ext>
            </a:extLst>
          </a:blip>
          <a:srcRect l="69876" t="68213"/>
          <a:stretch/>
        </p:blipFill>
        <p:spPr>
          <a:xfrm>
            <a:off x="-1" y="227113"/>
            <a:ext cx="2002573" cy="671417"/>
          </a:xfrm>
          <a:prstGeom prst="rect">
            <a:avLst/>
          </a:prstGeom>
        </p:spPr>
      </p:pic>
    </p:spTree>
    <p:extLst>
      <p:ext uri="{BB962C8B-B14F-4D97-AF65-F5344CB8AC3E}">
        <p14:creationId xmlns:p14="http://schemas.microsoft.com/office/powerpoint/2010/main" val="15009252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p:cNvSpPr/>
          <p:nvPr/>
        </p:nvSpPr>
        <p:spPr>
          <a:xfrm>
            <a:off x="980960" y="3072398"/>
            <a:ext cx="8215079" cy="2169825"/>
          </a:xfrm>
          <a:prstGeom prst="rect">
            <a:avLst/>
          </a:prstGeom>
        </p:spPr>
        <p:txBody>
          <a:bodyPr wrap="square">
            <a:spAutoFit/>
          </a:bodyPr>
          <a:lstStyle/>
          <a:p>
            <a:pPr marL="342900" lvl="0" indent="-342900" fontAlgn="ctr">
              <a:spcBef>
                <a:spcPts val="600"/>
              </a:spcBef>
              <a:spcAft>
                <a:spcPts val="0"/>
              </a:spcAft>
              <a:buClr>
                <a:srgbClr val="7BAF31"/>
              </a:buClr>
              <a:buFont typeface="Arial" panose="020B0604020202020204" pitchFamily="34" charset="0"/>
              <a:buChar char="•"/>
            </a:pPr>
            <a:r>
              <a:rPr lang="ru-RU" sz="2000" kern="0" dirty="0">
                <a:latin typeface="Segoe UI" panose="020B0502040204020203" pitchFamily="34" charset="0"/>
                <a:ea typeface="Times New Roman" panose="02020603050405020304" pitchFamily="18" charset="0"/>
                <a:cs typeface="Segoe UI" panose="020B0502040204020203" pitchFamily="34" charset="0"/>
              </a:rPr>
              <a:t>Прием фискальных данных от ККТ</a:t>
            </a:r>
            <a:r>
              <a:rPr lang="ru-RU" sz="2000" kern="0" dirty="0" smtClean="0">
                <a:latin typeface="Segoe UI" panose="020B0502040204020203" pitchFamily="34" charset="0"/>
                <a:ea typeface="Times New Roman" panose="02020603050405020304" pitchFamily="18" charset="0"/>
                <a:cs typeface="Segoe UI" panose="020B0502040204020203" pitchFamily="34" charset="0"/>
              </a:rPr>
              <a:t>;</a:t>
            </a:r>
          </a:p>
          <a:p>
            <a:pPr marL="342900" lvl="0" indent="-342900" fontAlgn="ctr">
              <a:spcBef>
                <a:spcPts val="600"/>
              </a:spcBef>
              <a:spcAft>
                <a:spcPts val="0"/>
              </a:spcAft>
              <a:buClr>
                <a:srgbClr val="7BAF31"/>
              </a:buClr>
              <a:buFont typeface="Arial" panose="020B0604020202020204" pitchFamily="34" charset="0"/>
              <a:buChar char="•"/>
            </a:pPr>
            <a:r>
              <a:rPr lang="ru-RU" sz="2000" kern="0" dirty="0" smtClean="0">
                <a:latin typeface="Segoe UI" panose="020B0502040204020203" pitchFamily="34" charset="0"/>
                <a:ea typeface="Times New Roman" panose="02020603050405020304" pitchFamily="18" charset="0"/>
                <a:cs typeface="Segoe UI" panose="020B0502040204020203" pitchFamily="34" charset="0"/>
              </a:rPr>
              <a:t>Обработка </a:t>
            </a:r>
            <a:r>
              <a:rPr lang="ru-RU" sz="2000" kern="0" dirty="0">
                <a:latin typeface="Segoe UI" panose="020B0502040204020203" pitchFamily="34" charset="0"/>
                <a:ea typeface="Times New Roman" panose="02020603050405020304" pitchFamily="18" charset="0"/>
                <a:cs typeface="Segoe UI" panose="020B0502040204020203" pitchFamily="34" charset="0"/>
              </a:rPr>
              <a:t>и передача фискальных данных в </a:t>
            </a:r>
            <a:r>
              <a:rPr lang="ru-RU" sz="2000" kern="0" dirty="0" smtClean="0">
                <a:latin typeface="Segoe UI" panose="020B0502040204020203" pitchFamily="34" charset="0"/>
                <a:ea typeface="Times New Roman" panose="02020603050405020304" pitchFamily="18" charset="0"/>
                <a:cs typeface="Segoe UI" panose="020B0502040204020203" pitchFamily="34" charset="0"/>
              </a:rPr>
              <a:t>ФНС.</a:t>
            </a:r>
            <a:endParaRPr lang="ru-RU" sz="2000" kern="0" dirty="0">
              <a:latin typeface="Segoe UI" panose="020B0502040204020203" pitchFamily="34" charset="0"/>
              <a:ea typeface="Times New Roman" panose="02020603050405020304" pitchFamily="18" charset="0"/>
              <a:cs typeface="Segoe UI" panose="020B0502040204020203" pitchFamily="34" charset="0"/>
            </a:endParaRPr>
          </a:p>
          <a:p>
            <a:pPr marL="357188" lvl="0" fontAlgn="ctr">
              <a:spcBef>
                <a:spcPts val="600"/>
              </a:spcBef>
              <a:spcAft>
                <a:spcPts val="0"/>
              </a:spcAft>
              <a:buClr>
                <a:srgbClr val="7BAF31"/>
              </a:buClr>
            </a:pPr>
            <a:r>
              <a:rPr lang="ru-RU" sz="2000" kern="0" dirty="0" smtClean="0">
                <a:latin typeface="Segoe UI" panose="020B0502040204020203" pitchFamily="34" charset="0"/>
                <a:ea typeface="Times New Roman" panose="02020603050405020304" pitchFamily="18" charset="0"/>
                <a:cs typeface="Segoe UI" panose="020B0502040204020203" pitchFamily="34" charset="0"/>
              </a:rPr>
              <a:t>Данные передаются с кассы автоматически. Участие кассира, бухгалтера или директора торговой точки не требуется. </a:t>
            </a:r>
          </a:p>
          <a:p>
            <a:pPr marL="342900" indent="-342900" fontAlgn="ctr">
              <a:spcBef>
                <a:spcPts val="600"/>
              </a:spcBef>
              <a:buClr>
                <a:srgbClr val="7BAF31"/>
              </a:buClr>
              <a:buFont typeface="Arial" panose="020B0604020202020204" pitchFamily="34" charset="0"/>
              <a:buChar char="•"/>
            </a:pPr>
            <a:r>
              <a:rPr lang="ru-RU" sz="2000" kern="0" dirty="0" smtClean="0">
                <a:latin typeface="Segoe UI" panose="020B0502040204020203" pitchFamily="34" charset="0"/>
                <a:ea typeface="Times New Roman" panose="02020603050405020304" pitchFamily="18" charset="0"/>
                <a:cs typeface="Segoe UI" panose="020B0502040204020203" pitchFamily="34" charset="0"/>
              </a:rPr>
              <a:t>Возможность </a:t>
            </a:r>
            <a:r>
              <a:rPr lang="ru-RU" sz="2000" kern="0" dirty="0">
                <a:latin typeface="Segoe UI" panose="020B0502040204020203" pitchFamily="34" charset="0"/>
                <a:ea typeface="Times New Roman" panose="02020603050405020304" pitchFamily="18" charset="0"/>
                <a:cs typeface="Segoe UI" panose="020B0502040204020203" pitchFamily="34" charset="0"/>
              </a:rPr>
              <a:t>поиска и проверки переданных чеков покупателями на сайте Контур.ОФД</a:t>
            </a:r>
            <a:r>
              <a:rPr lang="ru-RU" sz="2000" kern="0" dirty="0" smtClean="0">
                <a:latin typeface="Segoe UI" panose="020B0502040204020203" pitchFamily="34" charset="0"/>
                <a:ea typeface="Times New Roman" panose="02020603050405020304" pitchFamily="18" charset="0"/>
                <a:cs typeface="Segoe UI" panose="020B0502040204020203" pitchFamily="34" charset="0"/>
              </a:rPr>
              <a:t>.</a:t>
            </a:r>
            <a:endParaRPr lang="ru-RU" sz="2000" kern="1400" dirty="0">
              <a:effectLst/>
              <a:latin typeface="Segoe UI" panose="020B0502040204020203" pitchFamily="34" charset="0"/>
              <a:ea typeface="Times New Roman" panose="02020603050405020304" pitchFamily="18" charset="0"/>
              <a:cs typeface="Segoe UI" panose="020B0502040204020203" pitchFamily="34" charset="0"/>
            </a:endParaRPr>
          </a:p>
        </p:txBody>
      </p:sp>
      <p:sp>
        <p:nvSpPr>
          <p:cNvPr id="8" name="Заголовок 3"/>
          <p:cNvSpPr txBox="1">
            <a:spLocks/>
          </p:cNvSpPr>
          <p:nvPr/>
        </p:nvSpPr>
        <p:spPr>
          <a:xfrm>
            <a:off x="838201" y="1084368"/>
            <a:ext cx="10186638" cy="176291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Обязательный </a:t>
            </a:r>
            <a:endParaRPr lang="ru-RU" sz="4000" dirty="0" smtClean="0">
              <a:solidFill>
                <a:srgbClr val="222222"/>
              </a:solidFill>
              <a:latin typeface="Segoe UI Light" charset="0"/>
              <a:ea typeface="Segoe UI Light" charset="0"/>
              <a:cs typeface="Segoe UI Light" charset="0"/>
            </a:endParaRPr>
          </a:p>
          <a:p>
            <a:r>
              <a:rPr lang="ru-RU" sz="4000" dirty="0" smtClean="0">
                <a:solidFill>
                  <a:srgbClr val="222222"/>
                </a:solidFill>
                <a:latin typeface="Segoe UI Light" charset="0"/>
                <a:ea typeface="Segoe UI Light" charset="0"/>
                <a:cs typeface="Segoe UI Light" charset="0"/>
              </a:rPr>
              <a:t>функционал </a:t>
            </a:r>
            <a:r>
              <a:rPr lang="ru-RU" sz="4000" dirty="0">
                <a:solidFill>
                  <a:srgbClr val="222222"/>
                </a:solidFill>
                <a:latin typeface="Segoe UI Light" charset="0"/>
                <a:ea typeface="Segoe UI Light" charset="0"/>
                <a:cs typeface="Segoe UI Light" charset="0"/>
              </a:rPr>
              <a:t>Контур.ОФД</a:t>
            </a:r>
          </a:p>
        </p:txBody>
      </p:sp>
      <p:pic>
        <p:nvPicPr>
          <p:cNvPr id="9" name="Рисунок 8"/>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pic>
        <p:nvPicPr>
          <p:cNvPr id="10" name="Рисунок 9"/>
          <p:cNvPicPr>
            <a:picLocks noChangeAspect="1"/>
          </p:cNvPicPr>
          <p:nvPr/>
        </p:nvPicPr>
        <p:blipFill rotWithShape="1">
          <a:blip r:embed="rId3">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spTree>
    <p:extLst>
      <p:ext uri="{BB962C8B-B14F-4D97-AF65-F5344CB8AC3E}">
        <p14:creationId xmlns:p14="http://schemas.microsoft.com/office/powerpoint/2010/main" val="6464115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3"/>
          <p:cNvSpPr txBox="1">
            <a:spLocks/>
          </p:cNvSpPr>
          <p:nvPr/>
        </p:nvSpPr>
        <p:spPr>
          <a:xfrm>
            <a:off x="838200" y="1097467"/>
            <a:ext cx="10515600"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ru-RU" sz="4000" dirty="0">
              <a:solidFill>
                <a:srgbClr val="222222"/>
              </a:solidFill>
              <a:latin typeface="Segoe UI Light" charset="0"/>
              <a:ea typeface="Segoe UI Light" charset="0"/>
              <a:cs typeface="Segoe UI Light" charset="0"/>
            </a:endParaRPr>
          </a:p>
        </p:txBody>
      </p:sp>
      <p:grpSp>
        <p:nvGrpSpPr>
          <p:cNvPr id="9" name="Group 18"/>
          <p:cNvGrpSpPr/>
          <p:nvPr/>
        </p:nvGrpSpPr>
        <p:grpSpPr>
          <a:xfrm>
            <a:off x="1972207" y="1292834"/>
            <a:ext cx="8197703" cy="5633590"/>
            <a:chOff x="2262753" y="2626963"/>
            <a:chExt cx="7640664" cy="5509928"/>
          </a:xfrm>
          <a:effectLst>
            <a:outerShdw blurRad="228600" dist="190500" dir="5400000" algn="ctr" rotWithShape="0">
              <a:srgbClr val="000000">
                <a:alpha val="20000"/>
              </a:srgbClr>
            </a:outerShdw>
          </a:effectLst>
        </p:grpSpPr>
        <p:grpSp>
          <p:nvGrpSpPr>
            <p:cNvPr id="10" name="Group 8"/>
            <p:cNvGrpSpPr/>
            <p:nvPr/>
          </p:nvGrpSpPr>
          <p:grpSpPr>
            <a:xfrm>
              <a:off x="2262753" y="2626963"/>
              <a:ext cx="7640664" cy="278969"/>
              <a:chOff x="2262753" y="2626963"/>
              <a:chExt cx="7640664" cy="278969"/>
            </a:xfrm>
          </p:grpSpPr>
          <p:sp>
            <p:nvSpPr>
              <p:cNvPr id="13" name="Round Same Side Corner Rectangle 10"/>
              <p:cNvSpPr/>
              <p:nvPr/>
            </p:nvSpPr>
            <p:spPr>
              <a:xfrm>
                <a:off x="2262753" y="2626963"/>
                <a:ext cx="7640664" cy="278969"/>
              </a:xfrm>
              <a:prstGeom prst="round2Same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1"/>
              <p:cNvGrpSpPr/>
              <p:nvPr/>
            </p:nvGrpSpPr>
            <p:grpSpPr>
              <a:xfrm>
                <a:off x="2338551" y="2693885"/>
                <a:ext cx="453886" cy="106230"/>
                <a:chOff x="2338551" y="2693885"/>
                <a:chExt cx="453886" cy="106230"/>
              </a:xfrm>
            </p:grpSpPr>
            <p:sp>
              <p:nvSpPr>
                <p:cNvPr id="15" name="Oval 12"/>
                <p:cNvSpPr/>
                <p:nvPr/>
              </p:nvSpPr>
              <p:spPr>
                <a:xfrm>
                  <a:off x="2338551"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3"/>
                <p:cNvSpPr/>
                <p:nvPr/>
              </p:nvSpPr>
              <p:spPr>
                <a:xfrm>
                  <a:off x="2512379"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4"/>
                <p:cNvSpPr/>
                <p:nvPr/>
              </p:nvSpPr>
              <p:spPr>
                <a:xfrm>
                  <a:off x="2686207"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2"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2753" y="2867037"/>
              <a:ext cx="7639200" cy="5269854"/>
            </a:xfrm>
            <a:prstGeom prst="rect">
              <a:avLst/>
            </a:prstGeom>
          </p:spPr>
        </p:pic>
      </p:grpSp>
      <p:sp>
        <p:nvSpPr>
          <p:cNvPr id="18" name="Заголовок 3"/>
          <p:cNvSpPr>
            <a:spLocks noGrp="1"/>
          </p:cNvSpPr>
          <p:nvPr>
            <p:ph type="title"/>
          </p:nvPr>
        </p:nvSpPr>
        <p:spPr>
          <a:xfrm>
            <a:off x="2178204" y="278341"/>
            <a:ext cx="9175595" cy="961923"/>
          </a:xfrm>
        </p:spPr>
        <p:txBody>
          <a:bodyPr>
            <a:noAutofit/>
          </a:bodyPr>
          <a:lstStyle/>
          <a:p>
            <a:r>
              <a:rPr lang="ru-RU" sz="4000" dirty="0">
                <a:solidFill>
                  <a:srgbClr val="222222"/>
                </a:solidFill>
                <a:latin typeface="Segoe UI Light" charset="0"/>
                <a:ea typeface="Segoe UI Light" charset="0"/>
                <a:cs typeface="Segoe UI Light" charset="0"/>
              </a:rPr>
              <a:t>Доступ к переданным чекам</a:t>
            </a:r>
          </a:p>
        </p:txBody>
      </p:sp>
      <p:pic>
        <p:nvPicPr>
          <p:cNvPr id="19" name="Рисунок 18"/>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92906039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1603936" y="1318827"/>
            <a:ext cx="9277711" cy="5877428"/>
            <a:chOff x="2262753" y="2626963"/>
            <a:chExt cx="7640664" cy="5068287"/>
          </a:xfrm>
          <a:effectLst>
            <a:outerShdw blurRad="228600" dist="190500" dir="5400000" algn="ctr" rotWithShape="0">
              <a:srgbClr val="000000">
                <a:alpha val="20000"/>
              </a:srgbClr>
            </a:outerShdw>
          </a:effectLst>
        </p:grpSpPr>
        <p:grpSp>
          <p:nvGrpSpPr>
            <p:cNvPr id="9" name="Group 8"/>
            <p:cNvGrpSpPr/>
            <p:nvPr/>
          </p:nvGrpSpPr>
          <p:grpSpPr>
            <a:xfrm>
              <a:off x="2262753" y="2626963"/>
              <a:ext cx="7640664" cy="278969"/>
              <a:chOff x="2262753" y="2626963"/>
              <a:chExt cx="7640664" cy="278969"/>
            </a:xfrm>
          </p:grpSpPr>
          <p:sp>
            <p:nvSpPr>
              <p:cNvPr id="11" name="Round Same Side Corner Rectangle 10"/>
              <p:cNvSpPr/>
              <p:nvPr/>
            </p:nvSpPr>
            <p:spPr>
              <a:xfrm>
                <a:off x="2262753" y="2626963"/>
                <a:ext cx="7640664" cy="278969"/>
              </a:xfrm>
              <a:prstGeom prst="round2Same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p:cNvGrpSpPr/>
              <p:nvPr/>
            </p:nvGrpSpPr>
            <p:grpSpPr>
              <a:xfrm>
                <a:off x="2338551" y="2693885"/>
                <a:ext cx="453886" cy="106230"/>
                <a:chOff x="2338551" y="2693885"/>
                <a:chExt cx="453886" cy="106230"/>
              </a:xfrm>
            </p:grpSpPr>
            <p:sp>
              <p:nvSpPr>
                <p:cNvPr id="13" name="Oval 12"/>
                <p:cNvSpPr/>
                <p:nvPr/>
              </p:nvSpPr>
              <p:spPr>
                <a:xfrm>
                  <a:off x="2338551"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512379"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p:cNvSpPr/>
                <p:nvPr/>
              </p:nvSpPr>
              <p:spPr>
                <a:xfrm>
                  <a:off x="2686207"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2753" y="2867037"/>
              <a:ext cx="7639200" cy="4828213"/>
            </a:xfrm>
            <a:prstGeom prst="rect">
              <a:avLst/>
            </a:prstGeom>
          </p:spPr>
        </p:pic>
      </p:grpSp>
      <p:sp>
        <p:nvSpPr>
          <p:cNvPr id="16" name="Заголовок 3"/>
          <p:cNvSpPr>
            <a:spLocks noGrp="1"/>
          </p:cNvSpPr>
          <p:nvPr>
            <p:ph type="title"/>
          </p:nvPr>
        </p:nvSpPr>
        <p:spPr>
          <a:xfrm>
            <a:off x="2178204" y="278341"/>
            <a:ext cx="9175595" cy="961923"/>
          </a:xfrm>
        </p:spPr>
        <p:txBody>
          <a:bodyPr>
            <a:noAutofit/>
          </a:bodyPr>
          <a:lstStyle/>
          <a:p>
            <a:r>
              <a:rPr lang="ru-RU" sz="4000" dirty="0" smtClean="0">
                <a:solidFill>
                  <a:srgbClr val="222222"/>
                </a:solidFill>
                <a:latin typeface="Segoe UI Light" charset="0"/>
                <a:ea typeface="Segoe UI Light" charset="0"/>
                <a:cs typeface="Segoe UI Light" charset="0"/>
              </a:rPr>
              <a:t>Наглядная аналитика</a:t>
            </a:r>
            <a:endParaRPr lang="ru-RU" sz="4000" dirty="0">
              <a:solidFill>
                <a:srgbClr val="222222"/>
              </a:solidFill>
              <a:latin typeface="Segoe UI Light" charset="0"/>
              <a:ea typeface="Segoe UI Light" charset="0"/>
              <a:cs typeface="Segoe UI Light" charset="0"/>
            </a:endParaRPr>
          </a:p>
        </p:txBody>
      </p:sp>
      <p:pic>
        <p:nvPicPr>
          <p:cNvPr id="19" name="Рисунок 18"/>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37096872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3"/>
          <p:cNvSpPr>
            <a:spLocks noGrp="1"/>
          </p:cNvSpPr>
          <p:nvPr>
            <p:ph type="title"/>
          </p:nvPr>
        </p:nvSpPr>
        <p:spPr>
          <a:xfrm>
            <a:off x="2178204" y="278341"/>
            <a:ext cx="9175595" cy="961923"/>
          </a:xfrm>
        </p:spPr>
        <p:txBody>
          <a:bodyPr>
            <a:noAutofit/>
          </a:bodyPr>
          <a:lstStyle/>
          <a:p>
            <a:r>
              <a:rPr lang="ru-RU" sz="4000" dirty="0" smtClean="0">
                <a:solidFill>
                  <a:srgbClr val="222222"/>
                </a:solidFill>
                <a:latin typeface="Segoe UI Light" charset="0"/>
                <a:ea typeface="Segoe UI Light" charset="0"/>
                <a:cs typeface="Segoe UI Light" charset="0"/>
              </a:rPr>
              <a:t>Наглядная аналитика</a:t>
            </a:r>
            <a:endParaRPr lang="ru-RU" sz="4000" dirty="0">
              <a:solidFill>
                <a:srgbClr val="222222"/>
              </a:solidFill>
              <a:latin typeface="Segoe UI Light" charset="0"/>
              <a:ea typeface="Segoe UI Light" charset="0"/>
              <a:cs typeface="Segoe UI Light" charset="0"/>
            </a:endParaRPr>
          </a:p>
        </p:txBody>
      </p:sp>
      <p:grpSp>
        <p:nvGrpSpPr>
          <p:cNvPr id="16" name="Group 17"/>
          <p:cNvGrpSpPr/>
          <p:nvPr/>
        </p:nvGrpSpPr>
        <p:grpSpPr>
          <a:xfrm>
            <a:off x="1585377" y="1323955"/>
            <a:ext cx="9320515" cy="5852248"/>
            <a:chOff x="2262753" y="2626963"/>
            <a:chExt cx="7640664" cy="4513252"/>
          </a:xfrm>
          <a:effectLst>
            <a:outerShdw blurRad="228600" dist="190500" dir="5400000" algn="ctr" rotWithShape="0">
              <a:srgbClr val="000000">
                <a:alpha val="20000"/>
              </a:srgbClr>
            </a:outerShdw>
          </a:effectLst>
        </p:grpSpPr>
        <p:grpSp>
          <p:nvGrpSpPr>
            <p:cNvPr id="19" name="Group 8"/>
            <p:cNvGrpSpPr/>
            <p:nvPr/>
          </p:nvGrpSpPr>
          <p:grpSpPr>
            <a:xfrm>
              <a:off x="2262753" y="2626963"/>
              <a:ext cx="7640664" cy="278969"/>
              <a:chOff x="2262753" y="2626963"/>
              <a:chExt cx="7640664" cy="278969"/>
            </a:xfrm>
          </p:grpSpPr>
          <p:sp>
            <p:nvSpPr>
              <p:cNvPr id="21" name="Round Same Side Corner Rectangle 10"/>
              <p:cNvSpPr/>
              <p:nvPr/>
            </p:nvSpPr>
            <p:spPr>
              <a:xfrm>
                <a:off x="2262753" y="2626963"/>
                <a:ext cx="7640664" cy="278969"/>
              </a:xfrm>
              <a:prstGeom prst="round2Same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2" name="Group 11"/>
              <p:cNvGrpSpPr/>
              <p:nvPr/>
            </p:nvGrpSpPr>
            <p:grpSpPr>
              <a:xfrm>
                <a:off x="2338551" y="2693885"/>
                <a:ext cx="453886" cy="106230"/>
                <a:chOff x="2338551" y="2693885"/>
                <a:chExt cx="453886" cy="106230"/>
              </a:xfrm>
            </p:grpSpPr>
            <p:sp>
              <p:nvSpPr>
                <p:cNvPr id="23" name="Oval 12"/>
                <p:cNvSpPr/>
                <p:nvPr/>
              </p:nvSpPr>
              <p:spPr>
                <a:xfrm>
                  <a:off x="2338551"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13"/>
                <p:cNvSpPr/>
                <p:nvPr/>
              </p:nvSpPr>
              <p:spPr>
                <a:xfrm>
                  <a:off x="2512379"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14"/>
                <p:cNvSpPr/>
                <p:nvPr/>
              </p:nvSpPr>
              <p:spPr>
                <a:xfrm>
                  <a:off x="2686207"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20"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2753" y="2867037"/>
              <a:ext cx="7639201" cy="4273178"/>
            </a:xfrm>
            <a:prstGeom prst="rect">
              <a:avLst/>
            </a:prstGeom>
          </p:spPr>
        </p:pic>
      </p:grpSp>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15779183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p:cNvGrpSpPr/>
          <p:nvPr/>
        </p:nvGrpSpPr>
        <p:grpSpPr>
          <a:xfrm>
            <a:off x="0" y="-1"/>
            <a:ext cx="12192000" cy="999067"/>
            <a:chOff x="0" y="-1"/>
            <a:chExt cx="12192000" cy="999067"/>
          </a:xfrm>
        </p:grpSpPr>
        <p:sp>
          <p:nvSpPr>
            <p:cNvPr id="9" name="Rectangle 8"/>
            <p:cNvSpPr/>
            <p:nvPr/>
          </p:nvSpPr>
          <p:spPr>
            <a:xfrm>
              <a:off x="0" y="-1"/>
              <a:ext cx="12192000" cy="999067"/>
            </a:xfrm>
            <a:prstGeom prst="rect">
              <a:avLst/>
            </a:prstGeom>
            <a:solidFill>
              <a:srgbClr val="7BAF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3367" y="417254"/>
              <a:ext cx="1354187" cy="372892"/>
            </a:xfrm>
            <a:prstGeom prst="rect">
              <a:avLst/>
            </a:prstGeom>
          </p:spPr>
        </p:pic>
      </p:grpSp>
      <p:sp>
        <p:nvSpPr>
          <p:cNvPr id="11" name="Заголовок 3"/>
          <p:cNvSpPr>
            <a:spLocks noGrp="1"/>
          </p:cNvSpPr>
          <p:nvPr>
            <p:ph type="title"/>
          </p:nvPr>
        </p:nvSpPr>
        <p:spPr>
          <a:xfrm>
            <a:off x="838200" y="1121538"/>
            <a:ext cx="10515600" cy="961923"/>
          </a:xfrm>
        </p:spPr>
        <p:txBody>
          <a:bodyPr>
            <a:noAutofit/>
          </a:bodyPr>
          <a:lstStyle/>
          <a:p>
            <a:pPr algn="ctr"/>
            <a:r>
              <a:rPr lang="ru-RU" sz="4000" dirty="0" smtClean="0">
                <a:solidFill>
                  <a:srgbClr val="222222"/>
                </a:solidFill>
                <a:latin typeface="Segoe UI Light" charset="0"/>
                <a:ea typeface="Segoe UI Light" charset="0"/>
                <a:cs typeface="Segoe UI Light" charset="0"/>
              </a:rPr>
              <a:t>Онлайн-регистрация ККТ</a:t>
            </a:r>
            <a:endParaRPr lang="ru-RU" sz="4000" dirty="0">
              <a:solidFill>
                <a:srgbClr val="222222"/>
              </a:solidFill>
              <a:latin typeface="Segoe UI Light" charset="0"/>
              <a:ea typeface="Segoe UI Light" charset="0"/>
              <a:cs typeface="Segoe UI Light" charset="0"/>
            </a:endParaRPr>
          </a:p>
        </p:txBody>
      </p:sp>
      <p:grpSp>
        <p:nvGrpSpPr>
          <p:cNvPr id="23" name="Group 22"/>
          <p:cNvGrpSpPr/>
          <p:nvPr/>
        </p:nvGrpSpPr>
        <p:grpSpPr>
          <a:xfrm>
            <a:off x="2451562" y="2083461"/>
            <a:ext cx="7059026" cy="7576957"/>
            <a:chOff x="2262753" y="2626963"/>
            <a:chExt cx="7640664" cy="8056099"/>
          </a:xfrm>
          <a:effectLst>
            <a:outerShdw blurRad="228600" dist="190500" dir="5400000" algn="tl" rotWithShape="0">
              <a:prstClr val="black">
                <a:alpha val="20000"/>
              </a:prstClr>
            </a:outerShdw>
          </a:effectLst>
        </p:grpSpPr>
        <p:grpSp>
          <p:nvGrpSpPr>
            <p:cNvPr id="22" name="Group 21"/>
            <p:cNvGrpSpPr/>
            <p:nvPr/>
          </p:nvGrpSpPr>
          <p:grpSpPr>
            <a:xfrm>
              <a:off x="2262753" y="2626963"/>
              <a:ext cx="7640664" cy="278969"/>
              <a:chOff x="2262753" y="2626963"/>
              <a:chExt cx="7640664" cy="278969"/>
            </a:xfrm>
          </p:grpSpPr>
          <p:sp>
            <p:nvSpPr>
              <p:cNvPr id="16" name="Round Same Side Corner Rectangle 15"/>
              <p:cNvSpPr/>
              <p:nvPr/>
            </p:nvSpPr>
            <p:spPr>
              <a:xfrm>
                <a:off x="2262753" y="2626963"/>
                <a:ext cx="7640664" cy="278969"/>
              </a:xfrm>
              <a:prstGeom prst="round2Same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1" name="Group 20"/>
              <p:cNvGrpSpPr/>
              <p:nvPr/>
            </p:nvGrpSpPr>
            <p:grpSpPr>
              <a:xfrm>
                <a:off x="2338551" y="2693885"/>
                <a:ext cx="453886" cy="106230"/>
                <a:chOff x="2338551" y="2693885"/>
                <a:chExt cx="453886" cy="106230"/>
              </a:xfrm>
            </p:grpSpPr>
            <p:sp>
              <p:nvSpPr>
                <p:cNvPr id="17" name="Oval 16"/>
                <p:cNvSpPr/>
                <p:nvPr/>
              </p:nvSpPr>
              <p:spPr>
                <a:xfrm>
                  <a:off x="2338551"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512379"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2686207" y="2693885"/>
                  <a:ext cx="106230" cy="106230"/>
                </a:xfrm>
                <a:prstGeom prst="ellipse">
                  <a:avLst/>
                </a:prstGeom>
                <a:solidFill>
                  <a:srgbClr val="D6D6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3649" y="2870206"/>
              <a:ext cx="7639768" cy="7812856"/>
            </a:xfrm>
            <a:prstGeom prst="rect">
              <a:avLst/>
            </a:prstGeom>
          </p:spPr>
        </p:pic>
      </p:grpSp>
    </p:spTree>
    <p:extLst>
      <p:ext uri="{BB962C8B-B14F-4D97-AF65-F5344CB8AC3E}">
        <p14:creationId xmlns:p14="http://schemas.microsoft.com/office/powerpoint/2010/main" val="212627950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18" name="Прямоугольник 17"/>
          <p:cNvSpPr/>
          <p:nvPr/>
        </p:nvSpPr>
        <p:spPr>
          <a:xfrm>
            <a:off x="838201" y="2362047"/>
            <a:ext cx="8350404" cy="2246769"/>
          </a:xfrm>
          <a:prstGeom prst="rect">
            <a:avLst/>
          </a:prstGeom>
        </p:spPr>
        <p:txBody>
          <a:bodyPr wrap="square">
            <a:spAutoFit/>
          </a:bodyPr>
          <a:lstStyle/>
          <a:p>
            <a:pPr eaLnBrk="0" fontAlgn="base" hangingPunct="0">
              <a:spcBef>
                <a:spcPct val="0"/>
              </a:spcBef>
              <a:spcAft>
                <a:spcPct val="0"/>
              </a:spcAft>
              <a:buClr>
                <a:srgbClr val="7BAF31"/>
              </a:buClr>
            </a:pPr>
            <a:r>
              <a:rPr lang="ru-RU" sz="2000" dirty="0">
                <a:latin typeface="Segoe UI" panose="020B0502040204020203" pitchFamily="34" charset="0"/>
                <a:cs typeface="Segoe UI" panose="020B0502040204020203" pitchFamily="34" charset="0"/>
              </a:rPr>
              <a:t>Получайте уведомления:</a:t>
            </a:r>
          </a:p>
          <a:p>
            <a:pPr marL="342900" indent="-342900" eaLnBrk="0" fontAlgn="base" hangingPunct="0">
              <a:spcBef>
                <a:spcPct val="0"/>
              </a:spcBef>
              <a:spcAft>
                <a:spcPct val="0"/>
              </a:spcAft>
              <a:buClr>
                <a:srgbClr val="7BAF31"/>
              </a:buClr>
              <a:buFont typeface="Arial" panose="020B0604020202020204" pitchFamily="34" charset="0"/>
              <a:buChar char="•"/>
            </a:pPr>
            <a:endParaRPr lang="ru-RU" sz="2000" dirty="0">
              <a:latin typeface="Segoe UI" panose="020B0502040204020203" pitchFamily="34" charset="0"/>
              <a:cs typeface="Segoe UI" panose="020B0502040204020203" pitchFamily="34" charset="0"/>
            </a:endParaRPr>
          </a:p>
          <a:p>
            <a:pPr marL="342900" indent="-342900" eaLnBrk="0" fontAlgn="base" hangingPunct="0">
              <a:spcBef>
                <a:spcPct val="0"/>
              </a:spcBef>
              <a:spcAft>
                <a:spcPct val="0"/>
              </a:spcAft>
              <a:buClr>
                <a:srgbClr val="7BAF31"/>
              </a:buClr>
              <a:buFont typeface="Arial" panose="020B0604020202020204" pitchFamily="34" charset="0"/>
              <a:buChar char="•"/>
            </a:pPr>
            <a:r>
              <a:rPr lang="ru-RU" sz="2000" dirty="0">
                <a:latin typeface="Segoe UI" panose="020B0502040204020203" pitchFamily="34" charset="0"/>
                <a:cs typeface="Segoe UI" panose="020B0502040204020203" pitchFamily="34" charset="0"/>
              </a:rPr>
              <a:t>о статусе процедуры регистрации ККТ</a:t>
            </a:r>
            <a:r>
              <a:rPr lang="ru-RU" sz="2000" dirty="0" smtClean="0">
                <a:latin typeface="Segoe UI" panose="020B0502040204020203" pitchFamily="34" charset="0"/>
                <a:cs typeface="Segoe UI" panose="020B0502040204020203" pitchFamily="34" charset="0"/>
              </a:rPr>
              <a:t>;</a:t>
            </a:r>
            <a:endParaRPr lang="ru-RU" sz="2000" dirty="0">
              <a:latin typeface="Segoe UI" panose="020B0502040204020203" pitchFamily="34" charset="0"/>
              <a:cs typeface="Segoe UI" panose="020B0502040204020203" pitchFamily="34" charset="0"/>
            </a:endParaRPr>
          </a:p>
          <a:p>
            <a:pPr marL="342900" indent="-342900" eaLnBrk="0" fontAlgn="base" hangingPunct="0">
              <a:spcBef>
                <a:spcPct val="0"/>
              </a:spcBef>
              <a:spcAft>
                <a:spcPct val="0"/>
              </a:spcAft>
              <a:buClr>
                <a:srgbClr val="7BAF31"/>
              </a:buClr>
              <a:buFont typeface="Arial" panose="020B0604020202020204" pitchFamily="34" charset="0"/>
              <a:buChar char="•"/>
            </a:pPr>
            <a:r>
              <a:rPr lang="ru-RU" sz="2000" dirty="0">
                <a:latin typeface="Segoe UI" panose="020B0502040204020203" pitchFamily="34" charset="0"/>
                <a:cs typeface="Segoe UI" panose="020B0502040204020203" pitchFamily="34" charset="0"/>
              </a:rPr>
              <a:t>о нештатных ситуациях в работе кассы</a:t>
            </a:r>
            <a:r>
              <a:rPr lang="ru-RU" sz="2000" dirty="0" smtClean="0">
                <a:latin typeface="Segoe UI" panose="020B0502040204020203" pitchFamily="34" charset="0"/>
                <a:cs typeface="Segoe UI" panose="020B0502040204020203" pitchFamily="34" charset="0"/>
              </a:rPr>
              <a:t>;</a:t>
            </a:r>
            <a:endParaRPr lang="ru-RU" sz="2000" dirty="0">
              <a:latin typeface="Segoe UI" panose="020B0502040204020203" pitchFamily="34" charset="0"/>
              <a:cs typeface="Segoe UI" panose="020B0502040204020203" pitchFamily="34" charset="0"/>
            </a:endParaRPr>
          </a:p>
          <a:p>
            <a:pPr marL="342900" indent="-342900" eaLnBrk="0" fontAlgn="base" hangingPunct="0">
              <a:spcBef>
                <a:spcPct val="0"/>
              </a:spcBef>
              <a:spcAft>
                <a:spcPct val="0"/>
              </a:spcAft>
              <a:buClr>
                <a:srgbClr val="7BAF31"/>
              </a:buClr>
              <a:buFont typeface="Arial" panose="020B0604020202020204" pitchFamily="34" charset="0"/>
              <a:buChar char="•"/>
            </a:pPr>
            <a:r>
              <a:rPr lang="ru-RU" sz="2000" dirty="0">
                <a:latin typeface="Segoe UI" panose="020B0502040204020203" pitchFamily="34" charset="0"/>
                <a:cs typeface="Segoe UI" panose="020B0502040204020203" pitchFamily="34" charset="0"/>
              </a:rPr>
              <a:t>о необходимости замены фискального накопителя</a:t>
            </a:r>
            <a:r>
              <a:rPr lang="ru-RU" sz="2000" dirty="0" smtClean="0">
                <a:latin typeface="Segoe UI" panose="020B0502040204020203" pitchFamily="34" charset="0"/>
                <a:cs typeface="Segoe UI" panose="020B0502040204020203" pitchFamily="34" charset="0"/>
              </a:rPr>
              <a:t>;</a:t>
            </a:r>
            <a:endParaRPr lang="ru-RU" sz="2000" dirty="0">
              <a:latin typeface="Segoe UI" panose="020B0502040204020203" pitchFamily="34" charset="0"/>
              <a:cs typeface="Segoe UI" panose="020B0502040204020203" pitchFamily="34" charset="0"/>
            </a:endParaRPr>
          </a:p>
          <a:p>
            <a:pPr marL="342900" indent="-342900" eaLnBrk="0" fontAlgn="base" hangingPunct="0">
              <a:spcBef>
                <a:spcPct val="0"/>
              </a:spcBef>
              <a:spcAft>
                <a:spcPct val="0"/>
              </a:spcAft>
              <a:buClr>
                <a:srgbClr val="7BAF31"/>
              </a:buClr>
              <a:buFont typeface="Arial" panose="020B0604020202020204" pitchFamily="34" charset="0"/>
              <a:buChar char="•"/>
            </a:pPr>
            <a:r>
              <a:rPr lang="ru-RU" sz="2000" dirty="0">
                <a:latin typeface="Segoe UI" panose="020B0502040204020203" pitchFamily="34" charset="0"/>
                <a:cs typeface="Segoe UI" panose="020B0502040204020203" pitchFamily="34" charset="0"/>
              </a:rPr>
              <a:t>об очередной перерегистрации кассы</a:t>
            </a:r>
            <a:r>
              <a:rPr lang="ru-RU" sz="2000" dirty="0" smtClean="0">
                <a:latin typeface="Segoe UI" panose="020B0502040204020203" pitchFamily="34" charset="0"/>
                <a:cs typeface="Segoe UI" panose="020B0502040204020203" pitchFamily="34" charset="0"/>
              </a:rPr>
              <a:t>;</a:t>
            </a:r>
            <a:endParaRPr lang="ru-RU" sz="2000" dirty="0">
              <a:latin typeface="Segoe UI" panose="020B0502040204020203" pitchFamily="34" charset="0"/>
              <a:cs typeface="Segoe UI" panose="020B0502040204020203" pitchFamily="34" charset="0"/>
            </a:endParaRPr>
          </a:p>
          <a:p>
            <a:pPr marL="342900" indent="-342900" eaLnBrk="0" fontAlgn="base" hangingPunct="0">
              <a:spcBef>
                <a:spcPct val="0"/>
              </a:spcBef>
              <a:spcAft>
                <a:spcPct val="0"/>
              </a:spcAft>
              <a:buClr>
                <a:srgbClr val="7BAF31"/>
              </a:buClr>
              <a:buFont typeface="Arial" panose="020B0604020202020204" pitchFamily="34" charset="0"/>
              <a:buChar char="•"/>
            </a:pPr>
            <a:r>
              <a:rPr lang="ru-RU" sz="2000" dirty="0">
                <a:latin typeface="Segoe UI" panose="020B0502040204020203" pitchFamily="34" charset="0"/>
                <a:cs typeface="Segoe UI" panose="020B0502040204020203" pitchFamily="34" charset="0"/>
              </a:rPr>
              <a:t>о состоянии оплаты услуг ОФД.</a:t>
            </a:r>
          </a:p>
        </p:txBody>
      </p:sp>
      <p:sp>
        <p:nvSpPr>
          <p:cNvPr id="12" name="Заголовок 3"/>
          <p:cNvSpPr>
            <a:spLocks noGrp="1"/>
          </p:cNvSpPr>
          <p:nvPr>
            <p:ph type="title"/>
          </p:nvPr>
        </p:nvSpPr>
        <p:spPr>
          <a:xfrm>
            <a:off x="838201" y="1084368"/>
            <a:ext cx="7843025" cy="961923"/>
          </a:xfrm>
        </p:spPr>
        <p:txBody>
          <a:bodyPr>
            <a:noAutofit/>
          </a:bodyPr>
          <a:lstStyle/>
          <a:p>
            <a:r>
              <a:rPr lang="ru-RU" sz="4000" dirty="0">
                <a:solidFill>
                  <a:srgbClr val="222222"/>
                </a:solidFill>
                <a:latin typeface="Segoe UI Light" charset="0"/>
                <a:ea typeface="Segoe UI Light" charset="0"/>
                <a:cs typeface="Segoe UI Light" charset="0"/>
              </a:rPr>
              <a:t>Личный кабинет </a:t>
            </a:r>
            <a:r>
              <a:rPr lang="ru-RU" sz="4000" dirty="0" err="1">
                <a:solidFill>
                  <a:srgbClr val="222222"/>
                </a:solidFill>
                <a:latin typeface="Segoe UI Light" charset="0"/>
                <a:ea typeface="Segoe UI Light" charset="0"/>
                <a:cs typeface="Segoe UI Light" charset="0"/>
              </a:rPr>
              <a:t>Контур.ОФД</a:t>
            </a:r>
            <a:endParaRPr lang="ru-RU" sz="4000" dirty="0">
              <a:solidFill>
                <a:srgbClr val="222222"/>
              </a:solidFill>
              <a:latin typeface="Segoe UI Light" charset="0"/>
              <a:ea typeface="Segoe UI Light" charset="0"/>
              <a:cs typeface="Segoe UI Light" charset="0"/>
            </a:endParaRPr>
          </a:p>
        </p:txBody>
      </p:sp>
      <p:pic>
        <p:nvPicPr>
          <p:cNvPr id="3" name="Рисунок 2"/>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pic>
        <p:nvPicPr>
          <p:cNvPr id="11" name="Рисунок 10"/>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18458473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18" name="Прямоугольник 17"/>
          <p:cNvSpPr/>
          <p:nvPr/>
        </p:nvSpPr>
        <p:spPr>
          <a:xfrm>
            <a:off x="838200" y="2205933"/>
            <a:ext cx="10363201" cy="1015663"/>
          </a:xfrm>
          <a:prstGeom prst="rect">
            <a:avLst/>
          </a:prstGeom>
        </p:spPr>
        <p:txBody>
          <a:bodyPr wrap="square">
            <a:spAutoFit/>
          </a:bodyPr>
          <a:lstStyle/>
          <a:p>
            <a:pPr marL="457200" lvl="0" indent="-457200" eaLnBrk="0" fontAlgn="base" hangingPunct="0">
              <a:spcBef>
                <a:spcPct val="0"/>
              </a:spcBef>
              <a:spcAft>
                <a:spcPct val="0"/>
              </a:spcAft>
              <a:buClr>
                <a:srgbClr val="7BAF31"/>
              </a:buClr>
              <a:buFont typeface="Arial" panose="020B0604020202020204" pitchFamily="34" charset="0"/>
              <a:buChar char="•"/>
            </a:pPr>
            <a:r>
              <a:rPr lang="ru-RU" altLang="ru-RU" sz="2000" dirty="0" smtClean="0">
                <a:latin typeface="Segoe UI" panose="020B0502040204020203" pitchFamily="34" charset="0"/>
                <a:cs typeface="Segoe UI" panose="020B0502040204020203" pitchFamily="34" charset="0"/>
              </a:rPr>
              <a:t>Сертификаты на носителе </a:t>
            </a:r>
            <a:r>
              <a:rPr lang="ru-RU" altLang="ru-RU" sz="2000" dirty="0" err="1" smtClean="0">
                <a:latin typeface="Segoe UI" panose="020B0502040204020203" pitchFamily="34" charset="0"/>
                <a:cs typeface="Segoe UI" panose="020B0502040204020203" pitchFamily="34" charset="0"/>
              </a:rPr>
              <a:t>Рутокен</a:t>
            </a:r>
            <a:endParaRPr lang="ru-RU" altLang="ru-RU" sz="2000" dirty="0" smtClean="0">
              <a:latin typeface="Segoe UI" panose="020B0502040204020203" pitchFamily="34" charset="0"/>
              <a:cs typeface="Segoe UI" panose="020B0502040204020203" pitchFamily="34" charset="0"/>
            </a:endParaRPr>
          </a:p>
          <a:p>
            <a:pPr marL="457200" lvl="0" indent="-457200" eaLnBrk="0" fontAlgn="base" hangingPunct="0">
              <a:spcBef>
                <a:spcPct val="0"/>
              </a:spcBef>
              <a:spcAft>
                <a:spcPct val="0"/>
              </a:spcAft>
              <a:buClr>
                <a:srgbClr val="7BAF31"/>
              </a:buClr>
              <a:buFont typeface="Arial" panose="020B0604020202020204" pitchFamily="34" charset="0"/>
              <a:buChar char="•"/>
            </a:pPr>
            <a:r>
              <a:rPr lang="ru-RU" altLang="ru-RU" sz="2000" dirty="0" smtClean="0">
                <a:latin typeface="Segoe UI" panose="020B0502040204020203" pitchFamily="34" charset="0"/>
                <a:cs typeface="Segoe UI" panose="020B0502040204020203" pitchFamily="34" charset="0"/>
              </a:rPr>
              <a:t>Облачные сертификаты</a:t>
            </a:r>
            <a:r>
              <a:rPr lang="ru-RU" altLang="ru-RU" sz="2000" dirty="0">
                <a:latin typeface="Segoe UI" panose="020B0502040204020203" pitchFamily="34" charset="0"/>
                <a:cs typeface="Segoe UI" panose="020B0502040204020203" pitchFamily="34" charset="0"/>
              </a:rPr>
              <a:t> </a:t>
            </a:r>
            <a:r>
              <a:rPr lang="ru-RU" altLang="ru-RU" sz="2000" dirty="0" smtClean="0">
                <a:latin typeface="Segoe UI" panose="020B0502040204020203" pitchFamily="34" charset="0"/>
                <a:cs typeface="Segoe UI" panose="020B0502040204020203" pitchFamily="34" charset="0"/>
              </a:rPr>
              <a:t>электронной подписи</a:t>
            </a:r>
          </a:p>
          <a:p>
            <a:pPr marL="457200" lvl="0" indent="-457200" eaLnBrk="0" fontAlgn="base" hangingPunct="0">
              <a:spcBef>
                <a:spcPct val="0"/>
              </a:spcBef>
              <a:spcAft>
                <a:spcPct val="0"/>
              </a:spcAft>
              <a:buClr>
                <a:srgbClr val="7BAF31"/>
              </a:buClr>
              <a:buFont typeface="Arial" panose="020B0604020202020204" pitchFamily="34" charset="0"/>
              <a:buChar char="•"/>
            </a:pPr>
            <a:r>
              <a:rPr lang="ru-RU" altLang="ru-RU" sz="2000" dirty="0" smtClean="0">
                <a:latin typeface="Segoe UI" panose="020B0502040204020203" pitchFamily="34" charset="0"/>
                <a:cs typeface="Segoe UI" panose="020B0502040204020203" pitchFamily="34" charset="0"/>
              </a:rPr>
              <a:t>Сертификаты абонентов Контур.Экстерн</a:t>
            </a:r>
            <a:endParaRPr lang="en-US" altLang="ru-RU" sz="2000" dirty="0">
              <a:latin typeface="Segoe UI" panose="020B0502040204020203" pitchFamily="34" charset="0"/>
              <a:cs typeface="Segoe UI" panose="020B0502040204020203" pitchFamily="34" charset="0"/>
            </a:endParaRPr>
          </a:p>
        </p:txBody>
      </p:sp>
      <p:sp>
        <p:nvSpPr>
          <p:cNvPr id="24" name="Прямоугольник 23"/>
          <p:cNvSpPr/>
          <p:nvPr/>
        </p:nvSpPr>
        <p:spPr>
          <a:xfrm>
            <a:off x="838201" y="3626271"/>
            <a:ext cx="8302337" cy="1200329"/>
          </a:xfrm>
          <a:prstGeom prst="rect">
            <a:avLst/>
          </a:prstGeom>
        </p:spPr>
        <p:txBody>
          <a:bodyPr wrap="square">
            <a:spAutoFit/>
          </a:bodyPr>
          <a:lstStyle/>
          <a:p>
            <a:pPr lvl="0" eaLnBrk="0" fontAlgn="base" hangingPunct="0">
              <a:spcBef>
                <a:spcPct val="0"/>
              </a:spcBef>
              <a:spcAft>
                <a:spcPct val="0"/>
              </a:spcAft>
            </a:pPr>
            <a:r>
              <a:rPr lang="ru-RU" altLang="ru-RU" sz="2400" b="1" dirty="0" smtClean="0">
                <a:latin typeface="Segoe UI" panose="020B0502040204020203" pitchFamily="34" charset="0"/>
                <a:cs typeface="Segoe UI" panose="020B0502040204020203" pitchFamily="34" charset="0"/>
              </a:rPr>
              <a:t>Более 4</a:t>
            </a:r>
            <a:r>
              <a:rPr lang="ru-RU" altLang="ru-RU" sz="2400" b="1" dirty="0">
                <a:latin typeface="Segoe UI" panose="020B0502040204020203" pitchFamily="34" charset="0"/>
                <a:cs typeface="Segoe UI" panose="020B0502040204020203" pitchFamily="34" charset="0"/>
              </a:rPr>
              <a:t> 000 000 сертификатов </a:t>
            </a:r>
            <a:br>
              <a:rPr lang="ru-RU" altLang="ru-RU" sz="2400" b="1" dirty="0">
                <a:latin typeface="Segoe UI" panose="020B0502040204020203" pitchFamily="34" charset="0"/>
                <a:cs typeface="Segoe UI" panose="020B0502040204020203" pitchFamily="34" charset="0"/>
              </a:rPr>
            </a:br>
            <a:r>
              <a:rPr lang="ru-RU" altLang="ru-RU" sz="2400" dirty="0">
                <a:latin typeface="Segoe UI" panose="020B0502040204020203" pitchFamily="34" charset="0"/>
                <a:cs typeface="Segoe UI" panose="020B0502040204020203" pitchFamily="34" charset="0"/>
              </a:rPr>
              <a:t>выдал Удостоверяющий центр </a:t>
            </a:r>
            <a:r>
              <a:rPr lang="ru-RU" altLang="ru-RU" sz="2400" dirty="0" smtClean="0">
                <a:latin typeface="Segoe UI" panose="020B0502040204020203" pitchFamily="34" charset="0"/>
                <a:cs typeface="Segoe UI" panose="020B0502040204020203" pitchFamily="34" charset="0"/>
              </a:rPr>
              <a:t>СКБ </a:t>
            </a:r>
            <a:r>
              <a:rPr lang="ru-RU" altLang="ru-RU" sz="2400" dirty="0">
                <a:latin typeface="Segoe UI" panose="020B0502040204020203" pitchFamily="34" charset="0"/>
                <a:cs typeface="Segoe UI" panose="020B0502040204020203" pitchFamily="34" charset="0"/>
              </a:rPr>
              <a:t>Контур </a:t>
            </a:r>
            <a:r>
              <a:rPr lang="ru-RU" altLang="ru-RU" sz="2400" dirty="0" smtClean="0">
                <a:latin typeface="Segoe UI" panose="020B0502040204020203" pitchFamily="34" charset="0"/>
                <a:cs typeface="Segoe UI" panose="020B0502040204020203" pitchFamily="34" charset="0"/>
              </a:rPr>
              <a:t>— </a:t>
            </a:r>
            <a:r>
              <a:rPr lang="ru-RU" altLang="ru-RU" sz="2400" dirty="0">
                <a:latin typeface="Segoe UI" panose="020B0502040204020203" pitchFamily="34" charset="0"/>
                <a:cs typeface="Segoe UI" panose="020B0502040204020203" pitchFamily="34" charset="0"/>
              </a:rPr>
              <a:t>крупнейший в России коммерческий УЦ</a:t>
            </a:r>
            <a:endParaRPr lang="en-US" altLang="ru-RU" sz="2400" dirty="0">
              <a:latin typeface="Segoe UI" panose="020B0502040204020203" pitchFamily="34" charset="0"/>
              <a:cs typeface="Segoe UI" panose="020B0502040204020203" pitchFamily="34" charset="0"/>
            </a:endParaRPr>
          </a:p>
        </p:txBody>
      </p:sp>
      <p:sp>
        <p:nvSpPr>
          <p:cNvPr id="12"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Сертификаты ЭП для </a:t>
            </a:r>
            <a:r>
              <a:rPr lang="ru-RU" sz="4000" dirty="0" err="1">
                <a:solidFill>
                  <a:srgbClr val="222222"/>
                </a:solidFill>
                <a:latin typeface="Segoe UI Light" charset="0"/>
                <a:ea typeface="Segoe UI Light" charset="0"/>
                <a:cs typeface="Segoe UI Light" charset="0"/>
              </a:rPr>
              <a:t>Контур.ОФД</a:t>
            </a:r>
            <a:endParaRPr lang="ru-RU" sz="4000" dirty="0">
              <a:solidFill>
                <a:srgbClr val="222222"/>
              </a:solidFill>
              <a:latin typeface="Segoe UI Light" charset="0"/>
              <a:ea typeface="Segoe UI Light" charset="0"/>
              <a:cs typeface="Segoe UI Light" charset="0"/>
            </a:endParaRPr>
          </a:p>
        </p:txBody>
      </p:sp>
      <p:pic>
        <p:nvPicPr>
          <p:cNvPr id="13" name="Рисунок 12"/>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pic>
        <p:nvPicPr>
          <p:cNvPr id="14" name="Рисунок 13"/>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26257330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18" name="Прямоугольник 17"/>
          <p:cNvSpPr/>
          <p:nvPr/>
        </p:nvSpPr>
        <p:spPr>
          <a:xfrm>
            <a:off x="838201" y="2362047"/>
            <a:ext cx="8350404" cy="2554545"/>
          </a:xfrm>
          <a:prstGeom prst="rect">
            <a:avLst/>
          </a:prstGeom>
        </p:spPr>
        <p:txBody>
          <a:bodyPr wrap="square">
            <a:spAutoFit/>
          </a:bodyPr>
          <a:lstStyle/>
          <a:p>
            <a:pPr marL="342900" indent="-342900" eaLnBrk="0" fontAlgn="base" hangingPunct="0">
              <a:spcBef>
                <a:spcPct val="0"/>
              </a:spcBef>
              <a:spcAft>
                <a:spcPct val="0"/>
              </a:spcAft>
              <a:buClr>
                <a:srgbClr val="7BAF31"/>
              </a:buClr>
              <a:buFont typeface="Arial" panose="020B0604020202020204" pitchFamily="34" charset="0"/>
              <a:buChar char="•"/>
            </a:pPr>
            <a:r>
              <a:rPr lang="ru-RU" sz="2000" dirty="0" smtClean="0">
                <a:latin typeface="Segoe UI" panose="020B0502040204020203" pitchFamily="34" charset="0"/>
                <a:cs typeface="Segoe UI" panose="020B0502040204020203" pitchFamily="34" charset="0"/>
              </a:rPr>
              <a:t>Круглосуточная </a:t>
            </a:r>
            <a:r>
              <a:rPr lang="ru-RU" sz="2000" dirty="0">
                <a:latin typeface="Segoe UI" panose="020B0502040204020203" pitchFamily="34" charset="0"/>
                <a:cs typeface="Segoe UI" panose="020B0502040204020203" pitchFamily="34" charset="0"/>
              </a:rPr>
              <a:t>техническая и экспертная поддержка пользователей в режиме 24*7</a:t>
            </a:r>
          </a:p>
          <a:p>
            <a:pPr marL="342900" indent="-342900" eaLnBrk="0" fontAlgn="base" hangingPunct="0">
              <a:spcBef>
                <a:spcPct val="0"/>
              </a:spcBef>
              <a:spcAft>
                <a:spcPct val="0"/>
              </a:spcAft>
              <a:buClr>
                <a:srgbClr val="7BAF31"/>
              </a:buClr>
              <a:buFont typeface="Arial" panose="020B0604020202020204" pitchFamily="34" charset="0"/>
              <a:buChar char="•"/>
            </a:pPr>
            <a:endParaRPr lang="ru-RU" sz="2000" dirty="0">
              <a:latin typeface="Segoe UI" panose="020B0502040204020203" pitchFamily="34" charset="0"/>
              <a:cs typeface="Segoe UI" panose="020B0502040204020203" pitchFamily="34" charset="0"/>
            </a:endParaRPr>
          </a:p>
          <a:p>
            <a:pPr marL="342900" indent="-342900" eaLnBrk="0" fontAlgn="base" hangingPunct="0">
              <a:spcBef>
                <a:spcPct val="0"/>
              </a:spcBef>
              <a:spcAft>
                <a:spcPct val="0"/>
              </a:spcAft>
              <a:buClr>
                <a:srgbClr val="7BAF31"/>
              </a:buClr>
              <a:buFont typeface="Arial" panose="020B0604020202020204" pitchFamily="34" charset="0"/>
              <a:buChar char="•"/>
            </a:pPr>
            <a:r>
              <a:rPr lang="ru-RU" sz="2000" dirty="0">
                <a:latin typeface="Segoe UI" panose="020B0502040204020203" pitchFamily="34" charset="0"/>
                <a:cs typeface="Segoe UI" panose="020B0502040204020203" pitchFamily="34" charset="0"/>
              </a:rPr>
              <a:t>Представительство СКБ Контур в каждом регионе. </a:t>
            </a:r>
            <a:br>
              <a:rPr lang="ru-RU" sz="2000" dirty="0">
                <a:latin typeface="Segoe UI" panose="020B0502040204020203" pitchFamily="34" charset="0"/>
                <a:cs typeface="Segoe UI" panose="020B0502040204020203" pitchFamily="34" charset="0"/>
              </a:rPr>
            </a:br>
            <a:r>
              <a:rPr lang="ru-RU" sz="2000" dirty="0">
                <a:latin typeface="Segoe UI" panose="020B0502040204020203" pitchFamily="34" charset="0"/>
                <a:cs typeface="Segoe UI" panose="020B0502040204020203" pitchFamily="34" charset="0"/>
              </a:rPr>
              <a:t>Более 5 000 сервисных центров по всей России</a:t>
            </a:r>
          </a:p>
          <a:p>
            <a:pPr marL="342900" indent="-342900" eaLnBrk="0" fontAlgn="base" hangingPunct="0">
              <a:spcBef>
                <a:spcPct val="0"/>
              </a:spcBef>
              <a:spcAft>
                <a:spcPct val="0"/>
              </a:spcAft>
              <a:buClr>
                <a:srgbClr val="7BAF31"/>
              </a:buClr>
              <a:buFont typeface="Arial" panose="020B0604020202020204" pitchFamily="34" charset="0"/>
              <a:buChar char="•"/>
            </a:pPr>
            <a:endParaRPr lang="ru-RU" sz="2000" dirty="0">
              <a:latin typeface="Segoe UI" panose="020B0502040204020203" pitchFamily="34" charset="0"/>
              <a:cs typeface="Segoe UI" panose="020B0502040204020203" pitchFamily="34" charset="0"/>
            </a:endParaRPr>
          </a:p>
          <a:p>
            <a:pPr marL="342900" indent="-342900" eaLnBrk="0" fontAlgn="base" hangingPunct="0">
              <a:spcBef>
                <a:spcPct val="0"/>
              </a:spcBef>
              <a:spcAft>
                <a:spcPct val="0"/>
              </a:spcAft>
              <a:buClr>
                <a:srgbClr val="7BAF31"/>
              </a:buClr>
              <a:buFont typeface="Arial" panose="020B0604020202020204" pitchFamily="34" charset="0"/>
              <a:buChar char="•"/>
            </a:pPr>
            <a:r>
              <a:rPr lang="ru-RU" sz="2000" dirty="0">
                <a:latin typeface="Segoe UI" panose="020B0502040204020203" pitchFamily="34" charset="0"/>
                <a:cs typeface="Segoe UI" panose="020B0502040204020203" pitchFamily="34" charset="0"/>
              </a:rPr>
              <a:t>Партнерство с центрами технического обслуживания </a:t>
            </a:r>
            <a:br>
              <a:rPr lang="ru-RU" sz="2000" dirty="0">
                <a:latin typeface="Segoe UI" panose="020B0502040204020203" pitchFamily="34" charset="0"/>
                <a:cs typeface="Segoe UI" panose="020B0502040204020203" pitchFamily="34" charset="0"/>
              </a:rPr>
            </a:br>
            <a:r>
              <a:rPr lang="ru-RU" sz="2000" dirty="0">
                <a:latin typeface="Segoe UI" panose="020B0502040204020203" pitchFamily="34" charset="0"/>
                <a:cs typeface="Segoe UI" panose="020B0502040204020203" pitchFamily="34" charset="0"/>
              </a:rPr>
              <a:t>для совместной проектной работы над задачами клиента</a:t>
            </a:r>
          </a:p>
        </p:txBody>
      </p:sp>
      <p:sp>
        <p:nvSpPr>
          <p:cNvPr id="12" name="Заголовок 3"/>
          <p:cNvSpPr>
            <a:spLocks noGrp="1"/>
          </p:cNvSpPr>
          <p:nvPr>
            <p:ph type="title"/>
          </p:nvPr>
        </p:nvSpPr>
        <p:spPr>
          <a:xfrm>
            <a:off x="838201" y="1084368"/>
            <a:ext cx="7843025" cy="961923"/>
          </a:xfrm>
        </p:spPr>
        <p:txBody>
          <a:bodyPr>
            <a:noAutofit/>
          </a:bodyPr>
          <a:lstStyle/>
          <a:p>
            <a:r>
              <a:rPr lang="ru-RU" sz="4000" dirty="0">
                <a:solidFill>
                  <a:srgbClr val="222222"/>
                </a:solidFill>
                <a:latin typeface="Segoe UI Light" charset="0"/>
                <a:ea typeface="Segoe UI Light" charset="0"/>
                <a:cs typeface="Segoe UI Light" charset="0"/>
              </a:rPr>
              <a:t>Дополнительные выгоды</a:t>
            </a:r>
          </a:p>
        </p:txBody>
      </p:sp>
      <p:pic>
        <p:nvPicPr>
          <p:cNvPr id="3" name="Рисунок 2"/>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pic>
        <p:nvPicPr>
          <p:cNvPr id="11" name="Рисунок 10"/>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272465579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18" name="Прямоугольник 17"/>
          <p:cNvSpPr/>
          <p:nvPr/>
        </p:nvSpPr>
        <p:spPr>
          <a:xfrm>
            <a:off x="838201" y="2362047"/>
            <a:ext cx="8350404" cy="2246769"/>
          </a:xfrm>
          <a:prstGeom prst="rect">
            <a:avLst/>
          </a:prstGeom>
        </p:spPr>
        <p:txBody>
          <a:bodyPr wrap="square">
            <a:spAutoFit/>
          </a:bodyPr>
          <a:lstStyle/>
          <a:p>
            <a:pPr eaLnBrk="0" fontAlgn="base" hangingPunct="0">
              <a:spcBef>
                <a:spcPct val="0"/>
              </a:spcBef>
              <a:spcAft>
                <a:spcPct val="0"/>
              </a:spcAft>
              <a:buClr>
                <a:srgbClr val="7BAF31"/>
              </a:buClr>
            </a:pPr>
            <a:r>
              <a:rPr lang="ru-RU" sz="2000" b="1" dirty="0" smtClean="0">
                <a:latin typeface="Segoe UI" panose="020B0502040204020203" pitchFamily="34" charset="0"/>
                <a:cs typeface="Segoe UI" panose="020B0502040204020203" pitchFamily="34" charset="0"/>
              </a:rPr>
              <a:t>Фискальный </a:t>
            </a:r>
            <a:r>
              <a:rPr lang="ru-RU" sz="2000" b="1" dirty="0">
                <a:latin typeface="Segoe UI" panose="020B0502040204020203" pitchFamily="34" charset="0"/>
                <a:cs typeface="Segoe UI" panose="020B0502040204020203" pitchFamily="34" charset="0"/>
              </a:rPr>
              <a:t>накопитель </a:t>
            </a:r>
            <a:r>
              <a:rPr lang="ru-RU" sz="2000" dirty="0">
                <a:latin typeface="Segoe UI" panose="020B0502040204020203" pitchFamily="34" charset="0"/>
                <a:cs typeface="Segoe UI" panose="020B0502040204020203" pitchFamily="34" charset="0"/>
              </a:rPr>
              <a:t>обеспечивает не только хранение информации о расчетах, но и её шифрование. </a:t>
            </a:r>
            <a:br>
              <a:rPr lang="ru-RU" sz="2000" dirty="0">
                <a:latin typeface="Segoe UI" panose="020B0502040204020203" pitchFamily="34" charset="0"/>
                <a:cs typeface="Segoe UI" panose="020B0502040204020203" pitchFamily="34" charset="0"/>
              </a:rPr>
            </a:br>
            <a:r>
              <a:rPr lang="ru-RU" sz="2000" dirty="0">
                <a:latin typeface="Segoe UI" panose="020B0502040204020203" pitchFamily="34" charset="0"/>
                <a:cs typeface="Segoe UI" panose="020B0502040204020203" pitchFamily="34" charset="0"/>
              </a:rPr>
              <a:t/>
            </a:r>
            <a:br>
              <a:rPr lang="ru-RU" sz="2000" dirty="0">
                <a:latin typeface="Segoe UI" panose="020B0502040204020203" pitchFamily="34" charset="0"/>
                <a:cs typeface="Segoe UI" panose="020B0502040204020203" pitchFamily="34" charset="0"/>
              </a:rPr>
            </a:br>
            <a:r>
              <a:rPr lang="ru-RU" sz="2000" dirty="0">
                <a:latin typeface="Segoe UI" panose="020B0502040204020203" pitchFamily="34" charset="0"/>
                <a:cs typeface="Segoe UI" panose="020B0502040204020203" pitchFamily="34" charset="0"/>
              </a:rPr>
              <a:t>Расшифровку фискальных данных можно произвести только с помощью </a:t>
            </a:r>
            <a:r>
              <a:rPr lang="ru-RU" sz="2000" b="1" dirty="0">
                <a:latin typeface="Segoe UI" panose="020B0502040204020203" pitchFamily="34" charset="0"/>
                <a:cs typeface="Segoe UI" panose="020B0502040204020203" pitchFamily="34" charset="0"/>
              </a:rPr>
              <a:t>подсистемы криптозащиты</a:t>
            </a:r>
            <a:r>
              <a:rPr lang="ru-RU" sz="2000" dirty="0">
                <a:latin typeface="Segoe UI" panose="020B0502040204020203" pitchFamily="34" charset="0"/>
                <a:cs typeface="Segoe UI" panose="020B0502040204020203" pitchFamily="34" charset="0"/>
              </a:rPr>
              <a:t>, разрешенной ФНС и ФСБ.</a:t>
            </a:r>
          </a:p>
          <a:p>
            <a:pPr eaLnBrk="0" fontAlgn="base" hangingPunct="0">
              <a:spcBef>
                <a:spcPct val="0"/>
              </a:spcBef>
              <a:spcAft>
                <a:spcPct val="0"/>
              </a:spcAft>
              <a:buClr>
                <a:srgbClr val="7BAF31"/>
              </a:buClr>
            </a:pPr>
            <a:r>
              <a:rPr lang="ru-RU" sz="2000" dirty="0">
                <a:latin typeface="Segoe UI" panose="020B0502040204020203" pitchFamily="34" charset="0"/>
                <a:cs typeface="Segoe UI" panose="020B0502040204020203" pitchFamily="34" charset="0"/>
              </a:rPr>
              <a:t>Такой комплекс используют операторы фискальных данных. Приобрести ПКЗ можно у единственного поставщика.</a:t>
            </a:r>
          </a:p>
        </p:txBody>
      </p:sp>
      <p:sp>
        <p:nvSpPr>
          <p:cNvPr id="12" name="Заголовок 3"/>
          <p:cNvSpPr>
            <a:spLocks noGrp="1"/>
          </p:cNvSpPr>
          <p:nvPr>
            <p:ph type="title"/>
          </p:nvPr>
        </p:nvSpPr>
        <p:spPr>
          <a:xfrm>
            <a:off x="838201" y="1084368"/>
            <a:ext cx="7843025" cy="961923"/>
          </a:xfrm>
        </p:spPr>
        <p:txBody>
          <a:bodyPr>
            <a:noAutofit/>
          </a:bodyPr>
          <a:lstStyle/>
          <a:p>
            <a:r>
              <a:rPr lang="ru-RU" sz="4000" dirty="0" smtClean="0">
                <a:solidFill>
                  <a:srgbClr val="222222"/>
                </a:solidFill>
                <a:latin typeface="Segoe UI Light" charset="0"/>
                <a:ea typeface="Segoe UI Light" charset="0"/>
                <a:cs typeface="Segoe UI Light" charset="0"/>
              </a:rPr>
              <a:t>Многоуровневая защита данных</a:t>
            </a:r>
            <a:endParaRPr lang="ru-RU" sz="4000" dirty="0">
              <a:solidFill>
                <a:srgbClr val="222222"/>
              </a:solidFill>
              <a:latin typeface="Segoe UI Light" charset="0"/>
              <a:ea typeface="Segoe UI Light" charset="0"/>
              <a:cs typeface="Segoe UI Light" charset="0"/>
            </a:endParaRPr>
          </a:p>
        </p:txBody>
      </p:sp>
      <p:pic>
        <p:nvPicPr>
          <p:cNvPr id="3" name="Рисунок 2"/>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pic>
        <p:nvPicPr>
          <p:cNvPr id="11" name="Рисунок 10"/>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141357331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2224" y="0"/>
            <a:ext cx="2779776" cy="6858000"/>
          </a:xfrm>
          <a:prstGeom prst="rect">
            <a:avLst/>
          </a:prstGeom>
        </p:spPr>
      </p:pic>
      <p:sp>
        <p:nvSpPr>
          <p:cNvPr id="18" name="Прямоугольник 17"/>
          <p:cNvSpPr/>
          <p:nvPr/>
        </p:nvSpPr>
        <p:spPr>
          <a:xfrm>
            <a:off x="838201" y="2362047"/>
            <a:ext cx="8350404" cy="2246769"/>
          </a:xfrm>
          <a:prstGeom prst="rect">
            <a:avLst/>
          </a:prstGeom>
        </p:spPr>
        <p:txBody>
          <a:bodyPr wrap="square">
            <a:spAutoFit/>
          </a:bodyPr>
          <a:lstStyle/>
          <a:p>
            <a:pPr eaLnBrk="0" fontAlgn="base" hangingPunct="0">
              <a:spcBef>
                <a:spcPct val="0"/>
              </a:spcBef>
              <a:spcAft>
                <a:spcPct val="0"/>
              </a:spcAft>
              <a:buClr>
                <a:srgbClr val="7BAF31"/>
              </a:buClr>
            </a:pPr>
            <a:r>
              <a:rPr lang="ru-RU" sz="2000" b="1" dirty="0" smtClean="0">
                <a:latin typeface="Segoe UI" panose="020B0502040204020203" pitchFamily="34" charset="0"/>
                <a:cs typeface="Segoe UI" panose="020B0502040204020203" pitchFamily="34" charset="0"/>
              </a:rPr>
              <a:t>Технические меры</a:t>
            </a:r>
            <a:r>
              <a:rPr lang="ru-RU" sz="2000" b="1" dirty="0">
                <a:latin typeface="Segoe UI" panose="020B0502040204020203" pitchFamily="34" charset="0"/>
                <a:cs typeface="Segoe UI" panose="020B0502040204020203" pitchFamily="34" charset="0"/>
              </a:rPr>
              <a:t>: </a:t>
            </a:r>
            <a:r>
              <a:rPr lang="ru-RU" sz="2000" dirty="0">
                <a:latin typeface="Segoe UI" panose="020B0502040204020203" pitchFamily="34" charset="0"/>
                <a:cs typeface="Segoe UI" panose="020B0502040204020203" pitchFamily="34" charset="0"/>
              </a:rPr>
              <a:t>антивирусная защита, межсетевое экранирование, использование технических средств, сертифицированных ФСБ и т.д.</a:t>
            </a:r>
          </a:p>
          <a:p>
            <a:pPr eaLnBrk="0" fontAlgn="base" hangingPunct="0">
              <a:spcBef>
                <a:spcPct val="0"/>
              </a:spcBef>
              <a:spcAft>
                <a:spcPct val="0"/>
              </a:spcAft>
              <a:buClr>
                <a:srgbClr val="7BAF31"/>
              </a:buClr>
            </a:pPr>
            <a:endParaRPr lang="ru-RU" sz="2000" dirty="0">
              <a:latin typeface="Segoe UI" panose="020B0502040204020203" pitchFamily="34" charset="0"/>
              <a:cs typeface="Segoe UI" panose="020B0502040204020203" pitchFamily="34" charset="0"/>
            </a:endParaRPr>
          </a:p>
          <a:p>
            <a:pPr eaLnBrk="0" fontAlgn="base" hangingPunct="0">
              <a:spcBef>
                <a:spcPct val="0"/>
              </a:spcBef>
              <a:spcAft>
                <a:spcPct val="0"/>
              </a:spcAft>
              <a:buClr>
                <a:srgbClr val="7BAF31"/>
              </a:buClr>
            </a:pPr>
            <a:r>
              <a:rPr lang="ru-RU" sz="2000" b="1" dirty="0">
                <a:latin typeface="Segoe UI" panose="020B0502040204020203" pitchFamily="34" charset="0"/>
                <a:cs typeface="Segoe UI" panose="020B0502040204020203" pitchFamily="34" charset="0"/>
              </a:rPr>
              <a:t>Организационные меры: </a:t>
            </a:r>
            <a:r>
              <a:rPr lang="ru-RU" sz="2000" dirty="0">
                <a:latin typeface="Segoe UI" panose="020B0502040204020203" pitchFamily="34" charset="0"/>
                <a:cs typeface="Segoe UI" panose="020B0502040204020203" pitchFamily="34" charset="0"/>
              </a:rPr>
              <a:t>контроль доступа в помещения, политика </a:t>
            </a:r>
            <a:br>
              <a:rPr lang="ru-RU" sz="2000" dirty="0">
                <a:latin typeface="Segoe UI" panose="020B0502040204020203" pitchFamily="34" charset="0"/>
                <a:cs typeface="Segoe UI" panose="020B0502040204020203" pitchFamily="34" charset="0"/>
              </a:rPr>
            </a:br>
            <a:r>
              <a:rPr lang="ru-RU" sz="2000" dirty="0">
                <a:latin typeface="Segoe UI" panose="020B0502040204020203" pitchFamily="34" charset="0"/>
                <a:cs typeface="Segoe UI" panose="020B0502040204020203" pitchFamily="34" charset="0"/>
              </a:rPr>
              <a:t>по обеспечению конфиденциальности СКЗИ, анализ рисков </a:t>
            </a:r>
            <a:br>
              <a:rPr lang="ru-RU" sz="2000" dirty="0">
                <a:latin typeface="Segoe UI" panose="020B0502040204020203" pitchFamily="34" charset="0"/>
                <a:cs typeface="Segoe UI" panose="020B0502040204020203" pitchFamily="34" charset="0"/>
              </a:rPr>
            </a:br>
            <a:r>
              <a:rPr lang="ru-RU" sz="2000" dirty="0">
                <a:latin typeface="Segoe UI" panose="020B0502040204020203" pitchFamily="34" charset="0"/>
                <a:cs typeface="Segoe UI" panose="020B0502040204020203" pitchFamily="34" charset="0"/>
              </a:rPr>
              <a:t>в соответствии с актуальной моделью угроз</a:t>
            </a:r>
          </a:p>
        </p:txBody>
      </p:sp>
      <p:sp>
        <p:nvSpPr>
          <p:cNvPr id="12" name="Заголовок 3"/>
          <p:cNvSpPr>
            <a:spLocks noGrp="1"/>
          </p:cNvSpPr>
          <p:nvPr>
            <p:ph type="title"/>
          </p:nvPr>
        </p:nvSpPr>
        <p:spPr>
          <a:xfrm>
            <a:off x="838201" y="1084368"/>
            <a:ext cx="7843025" cy="961923"/>
          </a:xfrm>
        </p:spPr>
        <p:txBody>
          <a:bodyPr>
            <a:noAutofit/>
          </a:bodyPr>
          <a:lstStyle/>
          <a:p>
            <a:r>
              <a:rPr lang="ru-RU" sz="4000" dirty="0" smtClean="0">
                <a:solidFill>
                  <a:srgbClr val="222222"/>
                </a:solidFill>
                <a:latin typeface="Segoe UI Light" charset="0"/>
                <a:ea typeface="Segoe UI Light" charset="0"/>
                <a:cs typeface="Segoe UI Light" charset="0"/>
              </a:rPr>
              <a:t>Многоуровневая защита данных</a:t>
            </a:r>
            <a:endParaRPr lang="ru-RU" sz="4000" dirty="0">
              <a:solidFill>
                <a:srgbClr val="222222"/>
              </a:solidFill>
              <a:latin typeface="Segoe UI Light" charset="0"/>
              <a:ea typeface="Segoe UI Light" charset="0"/>
              <a:cs typeface="Segoe UI Light" charset="0"/>
            </a:endParaRPr>
          </a:p>
        </p:txBody>
      </p:sp>
      <p:pic>
        <p:nvPicPr>
          <p:cNvPr id="3" name="Рисунок 2"/>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pic>
        <p:nvPicPr>
          <p:cNvPr id="11" name="Рисунок 10"/>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303964230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Прямоугольник 17"/>
          <p:cNvSpPr/>
          <p:nvPr/>
        </p:nvSpPr>
        <p:spPr>
          <a:xfrm>
            <a:off x="838201" y="2362047"/>
            <a:ext cx="8350404" cy="2862322"/>
          </a:xfrm>
          <a:prstGeom prst="rect">
            <a:avLst/>
          </a:prstGeom>
        </p:spPr>
        <p:txBody>
          <a:bodyPr wrap="square">
            <a:spAutoFit/>
          </a:bodyPr>
          <a:lstStyle/>
          <a:p>
            <a:pPr eaLnBrk="0" fontAlgn="base" hangingPunct="0">
              <a:spcBef>
                <a:spcPct val="0"/>
              </a:spcBef>
              <a:spcAft>
                <a:spcPct val="0"/>
              </a:spcAft>
              <a:buClr>
                <a:srgbClr val="7BAF31"/>
              </a:buClr>
            </a:pPr>
            <a:r>
              <a:rPr lang="ru-RU" sz="2000" b="1" dirty="0" smtClean="0">
                <a:latin typeface="Segoe UI" panose="020B0502040204020203" pitchFamily="34" charset="0"/>
                <a:cs typeface="Segoe UI" panose="020B0502040204020203" pitchFamily="34" charset="0"/>
              </a:rPr>
              <a:t>Троекратная репликация данных </a:t>
            </a:r>
            <a:r>
              <a:rPr lang="ru-RU" sz="2000" dirty="0" smtClean="0">
                <a:latin typeface="Segoe UI" panose="020B0502040204020203" pitchFamily="34" charset="0"/>
                <a:cs typeface="Segoe UI" panose="020B0502040204020203" pitchFamily="34" charset="0"/>
              </a:rPr>
              <a:t>для обеспечения сохранности </a:t>
            </a:r>
            <a:r>
              <a:rPr lang="ru-RU" sz="2000" dirty="0">
                <a:latin typeface="Segoe UI" panose="020B0502040204020203" pitchFamily="34" charset="0"/>
                <a:cs typeface="Segoe UI" panose="020B0502040204020203" pitchFamily="34" charset="0"/>
              </a:rPr>
              <a:t>информации при </a:t>
            </a:r>
            <a:r>
              <a:rPr lang="ru-RU" sz="2000" dirty="0" smtClean="0">
                <a:latin typeface="Segoe UI" panose="020B0502040204020203" pitchFamily="34" charset="0"/>
                <a:cs typeface="Segoe UI" panose="020B0502040204020203" pitchFamily="34" charset="0"/>
              </a:rPr>
              <a:t>её </a:t>
            </a:r>
            <a:r>
              <a:rPr lang="ru-RU" sz="2000" dirty="0">
                <a:latin typeface="Segoe UI" panose="020B0502040204020203" pitchFamily="34" charset="0"/>
                <a:cs typeface="Segoe UI" panose="020B0502040204020203" pitchFamily="34" charset="0"/>
              </a:rPr>
              <a:t>обработке и длительном </a:t>
            </a:r>
            <a:r>
              <a:rPr lang="ru-RU" sz="2000" dirty="0" smtClean="0">
                <a:latin typeface="Segoe UI" panose="020B0502040204020203" pitchFamily="34" charset="0"/>
                <a:cs typeface="Segoe UI" panose="020B0502040204020203" pitchFamily="34" charset="0"/>
              </a:rPr>
              <a:t>хранении</a:t>
            </a:r>
          </a:p>
          <a:p>
            <a:pPr eaLnBrk="0" fontAlgn="base" hangingPunct="0">
              <a:spcBef>
                <a:spcPct val="0"/>
              </a:spcBef>
              <a:spcAft>
                <a:spcPct val="0"/>
              </a:spcAft>
              <a:buClr>
                <a:srgbClr val="7BAF31"/>
              </a:buClr>
            </a:pPr>
            <a:endParaRPr lang="ru-RU" sz="2000" dirty="0">
              <a:latin typeface="Segoe UI" panose="020B0502040204020203" pitchFamily="34" charset="0"/>
              <a:cs typeface="Segoe UI" panose="020B0502040204020203" pitchFamily="34" charset="0"/>
            </a:endParaRPr>
          </a:p>
          <a:p>
            <a:pPr eaLnBrk="0" fontAlgn="base" hangingPunct="0">
              <a:spcBef>
                <a:spcPct val="0"/>
              </a:spcBef>
              <a:spcAft>
                <a:spcPct val="0"/>
              </a:spcAft>
              <a:buClr>
                <a:srgbClr val="7BAF31"/>
              </a:buClr>
            </a:pPr>
            <a:r>
              <a:rPr lang="ru-RU" sz="2000" dirty="0" smtClean="0">
                <a:latin typeface="Segoe UI" panose="020B0502040204020203" pitchFamily="34" charset="0"/>
                <a:cs typeface="Segoe UI" panose="020B0502040204020203" pitchFamily="34" charset="0"/>
              </a:rPr>
              <a:t>Эта схема </a:t>
            </a:r>
            <a:r>
              <a:rPr lang="ru-RU" sz="2000" dirty="0">
                <a:latin typeface="Segoe UI" panose="020B0502040204020203" pitchFamily="34" charset="0"/>
                <a:cs typeface="Segoe UI" panose="020B0502040204020203" pitchFamily="34" charset="0"/>
              </a:rPr>
              <a:t>требует существенных серверных мощностей, </a:t>
            </a:r>
            <a:r>
              <a:rPr lang="ru-RU" sz="2000" dirty="0" smtClean="0">
                <a:latin typeface="Segoe UI" panose="020B0502040204020203" pitchFamily="34" charset="0"/>
                <a:cs typeface="Segoe UI" panose="020B0502040204020203" pitchFamily="34" charset="0"/>
              </a:rPr>
              <a:t>и мы дополнительно нарастили их для надежной работы Контур.ОФД</a:t>
            </a:r>
          </a:p>
          <a:p>
            <a:pPr eaLnBrk="0" fontAlgn="base" hangingPunct="0">
              <a:spcBef>
                <a:spcPct val="0"/>
              </a:spcBef>
              <a:spcAft>
                <a:spcPct val="0"/>
              </a:spcAft>
              <a:buClr>
                <a:srgbClr val="7BAF31"/>
              </a:buClr>
            </a:pPr>
            <a:endParaRPr lang="ru-RU" altLang="ru-RU" sz="2000" dirty="0">
              <a:latin typeface="Segoe UI" panose="020B0502040204020203" pitchFamily="34" charset="0"/>
              <a:cs typeface="Segoe UI" panose="020B0502040204020203" pitchFamily="34" charset="0"/>
            </a:endParaRPr>
          </a:p>
          <a:p>
            <a:pPr eaLnBrk="0" fontAlgn="base" hangingPunct="0">
              <a:spcBef>
                <a:spcPct val="0"/>
              </a:spcBef>
              <a:spcAft>
                <a:spcPct val="0"/>
              </a:spcAft>
              <a:buClr>
                <a:srgbClr val="7BAF31"/>
              </a:buClr>
            </a:pPr>
            <a:r>
              <a:rPr lang="ru-RU" sz="2000" dirty="0" smtClean="0">
                <a:latin typeface="Segoe UI" panose="020B0502040204020203" pitchFamily="34" charset="0"/>
                <a:cs typeface="Segoe UI" panose="020B0502040204020203" pitchFamily="34" charset="0"/>
              </a:rPr>
              <a:t>Многолетний опыт </a:t>
            </a:r>
            <a:r>
              <a:rPr lang="ru-RU" sz="2000" dirty="0">
                <a:latin typeface="Segoe UI" panose="020B0502040204020203" pitchFamily="34" charset="0"/>
                <a:cs typeface="Segoe UI" panose="020B0502040204020203" pitchFamily="34" charset="0"/>
              </a:rPr>
              <a:t>работы сервисов </a:t>
            </a:r>
            <a:r>
              <a:rPr lang="ru-RU" sz="2000" dirty="0" smtClean="0">
                <a:latin typeface="Segoe UI" panose="020B0502040204020203" pitchFamily="34" charset="0"/>
                <a:cs typeface="Segoe UI" panose="020B0502040204020203" pitchFamily="34" charset="0"/>
              </a:rPr>
              <a:t>для </a:t>
            </a:r>
            <a:r>
              <a:rPr lang="ru-RU" sz="2000" dirty="0">
                <a:latin typeface="Segoe UI" panose="020B0502040204020203" pitchFamily="34" charset="0"/>
                <a:cs typeface="Segoe UI" panose="020B0502040204020203" pitchFamily="34" charset="0"/>
              </a:rPr>
              <a:t>сдачи отчетности и организации </a:t>
            </a:r>
            <a:r>
              <a:rPr lang="ru-RU" sz="2000" dirty="0" smtClean="0">
                <a:latin typeface="Segoe UI" panose="020B0502040204020203" pitchFamily="34" charset="0"/>
                <a:cs typeface="Segoe UI" panose="020B0502040204020203" pitchFamily="34" charset="0"/>
              </a:rPr>
              <a:t>ЭДО доказывает, что СКБ Контур предъявляет высокие требованию к оборудованию и ПО для защиты данных</a:t>
            </a:r>
            <a:endParaRPr lang="ru-RU" altLang="ru-RU" sz="2000" dirty="0">
              <a:latin typeface="Segoe UI" panose="020B0502040204020203" pitchFamily="34" charset="0"/>
              <a:cs typeface="Segoe UI" panose="020B0502040204020203" pitchFamily="34" charset="0"/>
            </a:endParaRPr>
          </a:p>
        </p:txBody>
      </p:sp>
      <p:sp>
        <p:nvSpPr>
          <p:cNvPr id="12" name="Заголовок 3"/>
          <p:cNvSpPr>
            <a:spLocks noGrp="1"/>
          </p:cNvSpPr>
          <p:nvPr>
            <p:ph type="title"/>
          </p:nvPr>
        </p:nvSpPr>
        <p:spPr>
          <a:xfrm>
            <a:off x="838201" y="1084368"/>
            <a:ext cx="7843025" cy="961923"/>
          </a:xfrm>
        </p:spPr>
        <p:txBody>
          <a:bodyPr>
            <a:noAutofit/>
          </a:bodyPr>
          <a:lstStyle/>
          <a:p>
            <a:r>
              <a:rPr lang="ru-RU" sz="4000" dirty="0" smtClean="0">
                <a:solidFill>
                  <a:srgbClr val="222222"/>
                </a:solidFill>
                <a:latin typeface="Segoe UI Light" charset="0"/>
                <a:ea typeface="Segoe UI Light" charset="0"/>
                <a:cs typeface="Segoe UI Light" charset="0"/>
              </a:rPr>
              <a:t>Многоуровневая защита данных</a:t>
            </a:r>
            <a:endParaRPr lang="ru-RU" sz="4000" dirty="0">
              <a:solidFill>
                <a:srgbClr val="222222"/>
              </a:solidFill>
              <a:latin typeface="Segoe UI Light" charset="0"/>
              <a:ea typeface="Segoe UI Light" charset="0"/>
              <a:cs typeface="Segoe UI Light" charset="0"/>
            </a:endParaRPr>
          </a:p>
        </p:txBody>
      </p:sp>
      <p:pic>
        <p:nvPicPr>
          <p:cNvPr id="2" name="Рисунок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4510" y="0"/>
            <a:ext cx="2777490" cy="6858000"/>
          </a:xfrm>
          <a:prstGeom prst="rect">
            <a:avLst/>
          </a:prstGeom>
        </p:spPr>
      </p:pic>
      <p:pic>
        <p:nvPicPr>
          <p:cNvPr id="3" name="Рисунок 2"/>
          <p:cNvPicPr>
            <a:picLocks noChangeAspect="1"/>
          </p:cNvPicPr>
          <p:nvPr/>
        </p:nvPicPr>
        <p:blipFill rotWithShape="1">
          <a:blip r:embed="rId4">
            <a:extLst>
              <a:ext uri="{28A0092B-C50C-407E-A947-70E740481C1C}">
                <a14:useLocalDpi xmlns:a14="http://schemas.microsoft.com/office/drawing/2010/main" val="0"/>
              </a:ext>
            </a:extLst>
          </a:blip>
          <a:srcRect t="68213"/>
          <a:stretch/>
        </p:blipFill>
        <p:spPr>
          <a:xfrm>
            <a:off x="5270013" y="5731726"/>
            <a:ext cx="6647702" cy="671417"/>
          </a:xfrm>
          <a:prstGeom prst="rect">
            <a:avLst/>
          </a:prstGeom>
        </p:spPr>
      </p:pic>
      <p:pic>
        <p:nvPicPr>
          <p:cNvPr id="11" name="Рисунок 10"/>
          <p:cNvPicPr>
            <a:picLocks noChangeAspect="1"/>
          </p:cNvPicPr>
          <p:nvPr/>
        </p:nvPicPr>
        <p:blipFill rotWithShape="1">
          <a:blip r:embed="rId4">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spTree>
    <p:extLst>
      <p:ext uri="{BB962C8B-B14F-4D97-AF65-F5344CB8AC3E}">
        <p14:creationId xmlns:p14="http://schemas.microsoft.com/office/powerpoint/2010/main" val="6047542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Прямоугольник 17"/>
          <p:cNvSpPr/>
          <p:nvPr/>
        </p:nvSpPr>
        <p:spPr>
          <a:xfrm>
            <a:off x="838200" y="2205933"/>
            <a:ext cx="10363201" cy="3662541"/>
          </a:xfrm>
          <a:prstGeom prst="rect">
            <a:avLst/>
          </a:prstGeom>
        </p:spPr>
        <p:txBody>
          <a:bodyPr wrap="square">
            <a:spAutoFit/>
          </a:bodyPr>
          <a:lstStyle/>
          <a:p>
            <a:pPr lvl="0" algn="just" eaLnBrk="0" fontAlgn="base" hangingPunct="0">
              <a:spcBef>
                <a:spcPct val="0"/>
              </a:spcBef>
              <a:spcAft>
                <a:spcPct val="0"/>
              </a:spcAft>
              <a:buClr>
                <a:srgbClr val="7BAF31"/>
              </a:buClr>
            </a:pPr>
            <a:r>
              <a:rPr lang="ru-RU" altLang="ru-RU" sz="2000" dirty="0" smtClean="0">
                <a:latin typeface="Segoe UI" panose="020B0502040204020203" pitchFamily="34" charset="0"/>
                <a:cs typeface="Segoe UI" panose="020B0502040204020203" pitchFamily="34" charset="0"/>
              </a:rPr>
              <a:t>Более миллиона компаний</a:t>
            </a:r>
            <a:r>
              <a:rPr lang="ru-RU" sz="2000" dirty="0" smtClean="0">
                <a:latin typeface="Segoe UI" panose="020B0502040204020203" pitchFamily="34" charset="0"/>
                <a:cs typeface="Segoe UI" panose="020B0502040204020203" pitchFamily="34" charset="0"/>
              </a:rPr>
              <a:t> </a:t>
            </a:r>
            <a:r>
              <a:rPr lang="ru-RU" sz="2000" dirty="0">
                <a:latin typeface="Segoe UI" panose="020B0502040204020203" pitchFamily="34" charset="0"/>
                <a:cs typeface="Segoe UI" panose="020B0502040204020203" pitchFamily="34" charset="0"/>
              </a:rPr>
              <a:t>пользуются </a:t>
            </a:r>
            <a:r>
              <a:rPr lang="ru-RU" sz="2000" dirty="0" smtClean="0">
                <a:latin typeface="Segoe UI" panose="020B0502040204020203" pitchFamily="34" charset="0"/>
                <a:cs typeface="Segoe UI" panose="020B0502040204020203" pitchFamily="34" charset="0"/>
              </a:rPr>
              <a:t>системой Контур.Экстерн </a:t>
            </a:r>
          </a:p>
          <a:p>
            <a:pPr lvl="0" algn="just" eaLnBrk="0" fontAlgn="base" hangingPunct="0">
              <a:spcBef>
                <a:spcPct val="0"/>
              </a:spcBef>
              <a:spcAft>
                <a:spcPct val="0"/>
              </a:spcAft>
              <a:buClr>
                <a:srgbClr val="7BAF31"/>
              </a:buClr>
            </a:pPr>
            <a:r>
              <a:rPr lang="ru-RU" sz="2000" dirty="0" smtClean="0">
                <a:latin typeface="Segoe UI" panose="020B0502040204020203" pitchFamily="34" charset="0"/>
                <a:cs typeface="Segoe UI" panose="020B0502040204020203" pitchFamily="34" charset="0"/>
              </a:rPr>
              <a:t>и успешно сдают отчетность во все контролирующие органы</a:t>
            </a:r>
          </a:p>
          <a:p>
            <a:pPr lvl="0" algn="just" eaLnBrk="0" fontAlgn="base" hangingPunct="0">
              <a:spcBef>
                <a:spcPct val="0"/>
              </a:spcBef>
              <a:spcAft>
                <a:spcPct val="0"/>
              </a:spcAft>
              <a:buClr>
                <a:srgbClr val="7BAF31"/>
              </a:buClr>
            </a:pPr>
            <a:endParaRPr lang="ru-RU" altLang="ru-RU" sz="2800" dirty="0" smtClean="0">
              <a:latin typeface="Segoe UI Light" panose="020B0502040204020203" pitchFamily="34" charset="0"/>
              <a:cs typeface="Segoe UI Light" panose="020B0502040204020203" pitchFamily="34" charset="0"/>
            </a:endParaRPr>
          </a:p>
          <a:p>
            <a:pPr lvl="0" algn="just" eaLnBrk="0" fontAlgn="base" hangingPunct="0">
              <a:spcBef>
                <a:spcPct val="0"/>
              </a:spcBef>
              <a:spcAft>
                <a:spcPct val="0"/>
              </a:spcAft>
              <a:buClr>
                <a:srgbClr val="7BAF31"/>
              </a:buClr>
            </a:pPr>
            <a:endParaRPr lang="ru-RU" altLang="ru-RU" sz="2800" dirty="0">
              <a:latin typeface="Segoe UI Light" panose="020B0502040204020203" pitchFamily="34" charset="0"/>
              <a:cs typeface="Segoe UI Light" panose="020B0502040204020203" pitchFamily="34" charset="0"/>
            </a:endParaRPr>
          </a:p>
          <a:p>
            <a:pPr lvl="0" algn="just" eaLnBrk="0" fontAlgn="base" hangingPunct="0">
              <a:spcBef>
                <a:spcPct val="0"/>
              </a:spcBef>
              <a:spcAft>
                <a:spcPct val="0"/>
              </a:spcAft>
              <a:buClr>
                <a:srgbClr val="7BAF31"/>
              </a:buClr>
            </a:pPr>
            <a:endParaRPr lang="ru-RU" altLang="ru-RU" sz="2800" dirty="0" smtClean="0">
              <a:latin typeface="Segoe UI Light" panose="020B0502040204020203" pitchFamily="34" charset="0"/>
              <a:cs typeface="Segoe UI Light" panose="020B0502040204020203" pitchFamily="34" charset="0"/>
            </a:endParaRPr>
          </a:p>
          <a:p>
            <a:pPr lvl="0" algn="just" eaLnBrk="0" fontAlgn="base" hangingPunct="0">
              <a:spcBef>
                <a:spcPct val="0"/>
              </a:spcBef>
              <a:spcAft>
                <a:spcPct val="0"/>
              </a:spcAft>
              <a:buClr>
                <a:srgbClr val="7BAF31"/>
              </a:buClr>
            </a:pPr>
            <a:endParaRPr lang="ru-RU" altLang="ru-RU" sz="2800" dirty="0" smtClean="0">
              <a:latin typeface="Segoe UI Light" panose="020B0502040204020203" pitchFamily="34" charset="0"/>
              <a:cs typeface="Segoe UI Light" panose="020B0502040204020203" pitchFamily="34" charset="0"/>
            </a:endParaRPr>
          </a:p>
          <a:p>
            <a:pPr lvl="0" eaLnBrk="0" fontAlgn="base" hangingPunct="0">
              <a:spcBef>
                <a:spcPct val="0"/>
              </a:spcBef>
              <a:spcAft>
                <a:spcPct val="0"/>
              </a:spcAft>
              <a:buClr>
                <a:srgbClr val="7BAF31"/>
              </a:buClr>
            </a:pPr>
            <a:r>
              <a:rPr lang="ru-RU" altLang="ru-RU" sz="2000" dirty="0" smtClean="0">
                <a:latin typeface="Segoe UI" panose="020B0502040204020203" pitchFamily="34" charset="0"/>
                <a:cs typeface="Segoe UI" panose="020B0502040204020203" pitchFamily="34" charset="0"/>
              </a:rPr>
              <a:t>Контур.ОФД – логичное продолжение </a:t>
            </a:r>
          </a:p>
          <a:p>
            <a:pPr lvl="0" eaLnBrk="0" fontAlgn="base" hangingPunct="0">
              <a:spcBef>
                <a:spcPct val="0"/>
              </a:spcBef>
              <a:spcAft>
                <a:spcPct val="0"/>
              </a:spcAft>
              <a:buClr>
                <a:srgbClr val="7BAF31"/>
              </a:buClr>
            </a:pPr>
            <a:r>
              <a:rPr lang="ru-RU" altLang="ru-RU" sz="2000" dirty="0" smtClean="0">
                <a:latin typeface="Segoe UI" panose="020B0502040204020203" pitchFamily="34" charset="0"/>
                <a:cs typeface="Segoe UI" panose="020B0502040204020203" pitchFamily="34" charset="0"/>
              </a:rPr>
              <a:t>линейки сервисов для выполнения требований</a:t>
            </a:r>
          </a:p>
          <a:p>
            <a:pPr lvl="0" eaLnBrk="0" fontAlgn="base" hangingPunct="0">
              <a:spcBef>
                <a:spcPct val="0"/>
              </a:spcBef>
              <a:spcAft>
                <a:spcPct val="0"/>
              </a:spcAft>
              <a:buClr>
                <a:srgbClr val="7BAF31"/>
              </a:buClr>
            </a:pPr>
            <a:r>
              <a:rPr lang="ru-RU" altLang="ru-RU" sz="2000" dirty="0" smtClean="0">
                <a:latin typeface="Segoe UI" panose="020B0502040204020203" pitchFamily="34" charset="0"/>
                <a:cs typeface="Segoe UI" panose="020B0502040204020203" pitchFamily="34" charset="0"/>
              </a:rPr>
              <a:t>законодательства и эффективного и оперативного </a:t>
            </a:r>
          </a:p>
          <a:p>
            <a:pPr lvl="0" eaLnBrk="0" fontAlgn="base" hangingPunct="0">
              <a:spcBef>
                <a:spcPct val="0"/>
              </a:spcBef>
              <a:spcAft>
                <a:spcPct val="0"/>
              </a:spcAft>
              <a:buClr>
                <a:srgbClr val="7BAF31"/>
              </a:buClr>
            </a:pPr>
            <a:r>
              <a:rPr lang="ru-RU" altLang="ru-RU" sz="2000" dirty="0" smtClean="0">
                <a:latin typeface="Segoe UI" panose="020B0502040204020203" pitchFamily="34" charset="0"/>
                <a:cs typeface="Segoe UI" panose="020B0502040204020203" pitchFamily="34" charset="0"/>
              </a:rPr>
              <a:t>взаимодействия бизнеса и государства</a:t>
            </a:r>
          </a:p>
        </p:txBody>
      </p:sp>
      <p:sp>
        <p:nvSpPr>
          <p:cNvPr id="13" name="Заголовок 3"/>
          <p:cNvSpPr txBox="1">
            <a:spLocks/>
          </p:cNvSpPr>
          <p:nvPr/>
        </p:nvSpPr>
        <p:spPr>
          <a:xfrm>
            <a:off x="838201" y="1084368"/>
            <a:ext cx="7843025" cy="9619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ru-RU" sz="4000" dirty="0">
                <a:solidFill>
                  <a:srgbClr val="222222"/>
                </a:solidFill>
                <a:latin typeface="Segoe UI Light" charset="0"/>
                <a:ea typeface="Segoe UI Light" charset="0"/>
                <a:cs typeface="Segoe UI Light" charset="0"/>
              </a:rPr>
              <a:t>Аналогичный опыт СКБ Контур</a:t>
            </a:r>
          </a:p>
        </p:txBody>
      </p:sp>
      <p:pic>
        <p:nvPicPr>
          <p:cNvPr id="14" name="Рисунок 13"/>
          <p:cNvPicPr>
            <a:picLocks noChangeAspect="1"/>
          </p:cNvPicPr>
          <p:nvPr/>
        </p:nvPicPr>
        <p:blipFill rotWithShape="1">
          <a:blip r:embed="rId3">
            <a:extLst>
              <a:ext uri="{28A0092B-C50C-407E-A947-70E740481C1C}">
                <a14:useLocalDpi xmlns:a14="http://schemas.microsoft.com/office/drawing/2010/main" val="0"/>
              </a:ext>
            </a:extLst>
          </a:blip>
          <a:srcRect t="40380" b="1"/>
          <a:stretch/>
        </p:blipFill>
        <p:spPr>
          <a:xfrm>
            <a:off x="7307707" y="4601737"/>
            <a:ext cx="6647702" cy="1259303"/>
          </a:xfrm>
          <a:prstGeom prst="rect">
            <a:avLst/>
          </a:prstGeom>
        </p:spPr>
      </p:pic>
      <p:pic>
        <p:nvPicPr>
          <p:cNvPr id="15" name="Рисунок 14"/>
          <p:cNvPicPr>
            <a:picLocks noChangeAspect="1"/>
          </p:cNvPicPr>
          <p:nvPr/>
        </p:nvPicPr>
        <p:blipFill rotWithShape="1">
          <a:blip r:embed="rId3">
            <a:extLst>
              <a:ext uri="{28A0092B-C50C-407E-A947-70E740481C1C}">
                <a14:useLocalDpi xmlns:a14="http://schemas.microsoft.com/office/drawing/2010/main" val="0"/>
              </a:ext>
            </a:extLst>
          </a:blip>
          <a:srcRect l="69876" t="68213"/>
          <a:stretch/>
        </p:blipFill>
        <p:spPr>
          <a:xfrm>
            <a:off x="-1" y="227112"/>
            <a:ext cx="2002573" cy="671417"/>
          </a:xfrm>
          <a:prstGeom prst="rect">
            <a:avLst/>
          </a:prstGeom>
        </p:spPr>
      </p:pic>
      <p:pic>
        <p:nvPicPr>
          <p:cNvPr id="2" name="Рисунок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9161" y="3230879"/>
            <a:ext cx="7787639" cy="976906"/>
          </a:xfrm>
          <a:prstGeom prst="rect">
            <a:avLst/>
          </a:prstGeom>
        </p:spPr>
      </p:pic>
    </p:spTree>
    <p:extLst>
      <p:ext uri="{BB962C8B-B14F-4D97-AF65-F5344CB8AC3E}">
        <p14:creationId xmlns:p14="http://schemas.microsoft.com/office/powerpoint/2010/main" val="234939740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7BAF31"/>
        </a:solidFill>
        <a:effectLst/>
      </p:bgPr>
    </p:bg>
    <p:spTree>
      <p:nvGrpSpPr>
        <p:cNvPr id="1" name=""/>
        <p:cNvGrpSpPr/>
        <p:nvPr/>
      </p:nvGrpSpPr>
      <p:grpSpPr>
        <a:xfrm>
          <a:off x="0" y="0"/>
          <a:ext cx="0" cy="0"/>
          <a:chOff x="0" y="0"/>
          <a:chExt cx="0" cy="0"/>
        </a:xfrm>
      </p:grpSpPr>
      <p:sp>
        <p:nvSpPr>
          <p:cNvPr id="7" name="TextBox 6"/>
          <p:cNvSpPr txBox="1"/>
          <p:nvPr/>
        </p:nvSpPr>
        <p:spPr>
          <a:xfrm>
            <a:off x="818343" y="1886821"/>
            <a:ext cx="5004896" cy="2899255"/>
          </a:xfrm>
          <a:prstGeom prst="rect">
            <a:avLst/>
          </a:prstGeom>
          <a:noFill/>
        </p:spPr>
        <p:txBody>
          <a:bodyPr wrap="none" rtlCol="0">
            <a:spAutoFit/>
          </a:bodyPr>
          <a:lstStyle/>
          <a:p>
            <a:pPr>
              <a:lnSpc>
                <a:spcPct val="114000"/>
              </a:lnSpc>
            </a:pPr>
            <a:r>
              <a:rPr lang="ru-RU" sz="4000" dirty="0" smtClean="0">
                <a:solidFill>
                  <a:schemeClr val="bg1"/>
                </a:solidFill>
                <a:latin typeface="Segoe UI Light" charset="0"/>
                <a:ea typeface="Segoe UI Light" charset="0"/>
                <a:cs typeface="Segoe UI Light" charset="0"/>
              </a:rPr>
              <a:t>Есть вопросы к ОФД?</a:t>
            </a:r>
          </a:p>
          <a:p>
            <a:pPr>
              <a:lnSpc>
                <a:spcPct val="114000"/>
              </a:lnSpc>
            </a:pPr>
            <a:endParaRPr lang="ru-RU" sz="4000" dirty="0">
              <a:solidFill>
                <a:schemeClr val="bg1"/>
              </a:solidFill>
              <a:latin typeface="Segoe UI Light" charset="0"/>
              <a:ea typeface="Segoe UI Light" charset="0"/>
              <a:cs typeface="Segoe UI Light" charset="0"/>
            </a:endParaRPr>
          </a:p>
          <a:p>
            <a:pPr>
              <a:lnSpc>
                <a:spcPct val="114000"/>
              </a:lnSpc>
            </a:pPr>
            <a:r>
              <a:rPr lang="en-US" sz="4000" dirty="0" smtClean="0">
                <a:solidFill>
                  <a:schemeClr val="bg1"/>
                </a:solidFill>
                <a:latin typeface="Segoe UI Light" charset="0"/>
                <a:ea typeface="Segoe UI Light" charset="0"/>
                <a:cs typeface="Segoe UI Light" charset="0"/>
              </a:rPr>
              <a:t>8(495)648-98-19</a:t>
            </a:r>
            <a:endParaRPr lang="en-US" sz="4000" dirty="0" smtClean="0">
              <a:solidFill>
                <a:schemeClr val="bg1"/>
              </a:solidFill>
              <a:latin typeface="Segoe UI Light" charset="0"/>
              <a:ea typeface="Segoe UI Light" charset="0"/>
              <a:cs typeface="Segoe UI Light" charset="0"/>
            </a:endParaRPr>
          </a:p>
          <a:p>
            <a:pPr>
              <a:lnSpc>
                <a:spcPct val="114000"/>
              </a:lnSpc>
            </a:pPr>
            <a:r>
              <a:rPr lang="en-US" sz="4000" dirty="0" smtClean="0">
                <a:solidFill>
                  <a:schemeClr val="bg1"/>
                </a:solidFill>
                <a:latin typeface="Segoe UI Light" charset="0"/>
                <a:ea typeface="Segoe UI Light" charset="0"/>
                <a:cs typeface="Segoe UI Light" charset="0"/>
              </a:rPr>
              <a:t>kontur@pclider.ru</a:t>
            </a:r>
            <a:endParaRPr lang="en-US" sz="4000" dirty="0" smtClean="0">
              <a:solidFill>
                <a:schemeClr val="bg1"/>
              </a:solidFill>
              <a:latin typeface="Segoe UI Light" charset="0"/>
              <a:ea typeface="Segoe UI Light" charset="0"/>
              <a:cs typeface="Segoe UI Light" charset="0"/>
            </a:endParaRPr>
          </a:p>
        </p:txBody>
      </p:sp>
      <p:pic>
        <p:nvPicPr>
          <p:cNvPr id="9" name="Рисунок 8"/>
          <p:cNvPicPr>
            <a:picLocks noChangeAspect="1"/>
          </p:cNvPicPr>
          <p:nvPr/>
        </p:nvPicPr>
        <p:blipFill rotWithShape="1">
          <a:blip r:embed="rId3">
            <a:duotone>
              <a:schemeClr val="accent6">
                <a:shade val="45000"/>
                <a:satMod val="135000"/>
              </a:schemeClr>
              <a:prstClr val="white"/>
            </a:duotone>
            <a:extLst>
              <a:ext uri="{28A0092B-C50C-407E-A947-70E740481C1C}">
                <a14:useLocalDpi xmlns:a14="http://schemas.microsoft.com/office/drawing/2010/main" val="0"/>
              </a:ext>
            </a:extLst>
          </a:blip>
          <a:srcRect t="40380" b="1"/>
          <a:stretch/>
        </p:blipFill>
        <p:spPr>
          <a:xfrm>
            <a:off x="5544298" y="3467526"/>
            <a:ext cx="6647702" cy="1259303"/>
          </a:xfrm>
          <a:prstGeom prst="rect">
            <a:avLst/>
          </a:prstGeom>
        </p:spPr>
      </p:pic>
    </p:spTree>
    <p:extLst>
      <p:ext uri="{BB962C8B-B14F-4D97-AF65-F5344CB8AC3E}">
        <p14:creationId xmlns:p14="http://schemas.microsoft.com/office/powerpoint/2010/main" val="363056200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Документ" ma:contentTypeID="0x0101002A6FB02806D051478331B2A19676806B" ma:contentTypeVersion="116" ma:contentTypeDescription="Создание документа." ma:contentTypeScope="" ma:versionID="d1c56121304908cbbcebc2866fe86b18">
  <xsd:schema xmlns:xsd="http://www.w3.org/2001/XMLSchema" xmlns:xs="http://www.w3.org/2001/XMLSchema" xmlns:p="http://schemas.microsoft.com/office/2006/metadata/properties" xmlns:ns1="http://schemas.microsoft.com/sharepoint/v3" xmlns:ns2="c51d9973-78ab-4606-9ed3-d4871d8f291e" targetNamespace="http://schemas.microsoft.com/office/2006/metadata/properties" ma:root="true" ma:fieldsID="6e374738ca9846d9f92cf07b94965b0a" ns1:_="" ns2:_="">
    <xsd:import namespace="http://schemas.microsoft.com/sharepoint/v3"/>
    <xsd:import namespace="c51d9973-78ab-4606-9ed3-d4871d8f291e"/>
    <xsd:element name="properties">
      <xsd:complexType>
        <xsd:sequence>
          <xsd:element name="documentManagement">
            <xsd:complexType>
              <xsd:all>
                <xsd:element ref="ns2:_x041a__x0440__x0430__x0442__x043a__x043e__x0435__x0020__x043e__x043f__x0438__x0441__x0430__x043d__x0438__x0435_"/>
                <xsd:element ref="ns2:PreviewImage" minOccurs="0"/>
                <xsd:element ref="ns2:DocumentHeadings"/>
                <xsd:element ref="ns2:DocumentRegions" minOccurs="0"/>
                <xsd:element ref="ns2:IsPopular" minOccurs="0"/>
                <xsd:element ref="ns2:DontShowOnHome" minOccurs="0"/>
                <xsd:element ref="ns2:HeadingsIsProject" minOccurs="0"/>
                <xsd:element ref="ns2:PushNotification" minOccurs="0"/>
                <xsd:element ref="ns2:DocumentTypes0"/>
                <xsd:element ref="ns2:old" minOccurs="0"/>
                <xsd:element ref="ns1:_dlc_Exempt" minOccurs="0"/>
                <xsd:element ref="ns1:_dlc_ExpireDateSaved" minOccurs="0"/>
                <xsd:element ref="ns1:_dlc_ExpireDate" minOccurs="0"/>
                <xsd:element ref="ns2:news" minOccurs="0"/>
                <xsd:element ref="ns2:Promo" minOccurs="0"/>
                <xsd:element ref="ns2:PublishDate" minOccurs="0"/>
                <xsd:element ref="ns2:acces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empt" ma:index="22" nillable="true" ma:displayName="Исключение из политики" ma:hidden="true" ma:internalName="_dlc_Exempt" ma:readOnly="true">
      <xsd:simpleType>
        <xsd:restriction base="dms:Unknown"/>
      </xsd:simpleType>
    </xsd:element>
    <xsd:element name="_dlc_ExpireDateSaved" ma:index="23" nillable="true" ma:displayName="Исходный срок действия" ma:hidden="true" ma:internalName="_dlc_ExpireDateSaved" ma:readOnly="true">
      <xsd:simpleType>
        <xsd:restriction base="dms:DateTime"/>
      </xsd:simpleType>
    </xsd:element>
    <xsd:element name="_dlc_ExpireDate" ma:index="24" nillable="true" ma:displayName="Срок действия" ma:description="" ma:hidden="true" ma:indexed="true" ma:internalName="_dlc_ExpireDat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51d9973-78ab-4606-9ed3-d4871d8f291e" elementFormDefault="qualified">
    <xsd:import namespace="http://schemas.microsoft.com/office/2006/documentManagement/types"/>
    <xsd:import namespace="http://schemas.microsoft.com/office/infopath/2007/PartnerControls"/>
    <xsd:element name="_x041a__x0440__x0430__x0442__x043a__x043e__x0435__x0020__x043e__x043f__x0438__x0441__x0430__x043d__x0438__x0435_" ma:index="2" ma:displayName="Краткое описание документа" ma:internalName="_x041a__x0440__x0430__x0442__x043a__x043e__x0435__x0020__x043e__x043f__x0438__x0441__x0430__x043d__x0438__x0435_">
      <xsd:simpleType>
        <xsd:restriction base="dms:Note"/>
      </xsd:simpleType>
    </xsd:element>
    <xsd:element name="PreviewImage" ma:index="3" nillable="true" ma:displayName="Изображение документа" ma:internalName="PreviewImage" ma:readOnly="false">
      <xsd:simpleType>
        <xsd:restriction base="dms:Text"/>
      </xsd:simpleType>
    </xsd:element>
    <xsd:element name="DocumentHeadings" ma:index="4" ma:displayName="Категория" ma:list="{44f556c9-781d-4003-be75-3776f232337b}" ma:internalName="DocumentHeadings" ma:readOnly="false" ma:showField="Title">
      <xsd:simpleType>
        <xsd:restriction base="dms:Unknown"/>
      </xsd:simpleType>
    </xsd:element>
    <xsd:element name="DocumentRegions" ma:index="5" nillable="true" ma:displayName="Регионы документа" ma:list="{d00793bb-ada5-4c9c-b217-fb6d175df402}" ma:internalName="DocumentRegions" ma:readOnly="false" ma:showField="Title" ma:requiredMultiChoice="true">
      <xsd:complexType>
        <xsd:complexContent>
          <xsd:extension base="dms:MultiChoiceLookup">
            <xsd:sequence>
              <xsd:element name="Value" type="dms:Lookup" maxOccurs="unbounded" minOccurs="0" nillable="true"/>
            </xsd:sequence>
          </xsd:extension>
        </xsd:complexContent>
      </xsd:complexType>
    </xsd:element>
    <xsd:element name="IsPopular" ma:index="7" nillable="true" ma:displayName="Популярный документ" ma:default="0" ma:internalName="IsPopular">
      <xsd:simpleType>
        <xsd:restriction base="dms:Boolean"/>
      </xsd:simpleType>
    </xsd:element>
    <xsd:element name="DontShowOnHome" ma:index="8" nillable="true" ma:displayName="Не показывать на главной" ma:default="0" ma:internalName="DontShowOnHome">
      <xsd:simpleType>
        <xsd:restriction base="dms:Boolean"/>
      </xsd:simpleType>
    </xsd:element>
    <xsd:element name="HeadingsIsProject" ma:index="11" nillable="true" ma:displayName="HeadingsIsProject" ma:list="{44f556c9-781d-4003-be75-3776f232337b}" ma:internalName="HeadingsIsProject" ma:readOnly="true" ma:showField="IsProjectText" ma:web="48566be6-75fe-42ed-b53a-26451bddb54f">
      <xsd:complexType>
        <xsd:complexContent>
          <xsd:extension base="dms:MultiChoiceLookup">
            <xsd:sequence>
              <xsd:element name="Value" type="dms:Lookup" maxOccurs="unbounded" minOccurs="0" nillable="true"/>
            </xsd:sequence>
          </xsd:extension>
        </xsd:complexContent>
      </xsd:complexType>
    </xsd:element>
    <xsd:element name="PushNotification" ma:index="16" nillable="true" ma:displayName="Отправить рассылку" ma:default="0" ma:internalName="PushNotification">
      <xsd:simpleType>
        <xsd:restriction base="dms:Boolean"/>
      </xsd:simpleType>
    </xsd:element>
    <xsd:element name="DocumentTypes0" ma:index="18" ma:displayName="Тип документа" ma:list="{4ce0899a-2d0e-4eed-8d61-2cb158db60a6}" ma:internalName="DocumentTypes0" ma:readOnly="false" ma:showField="Title">
      <xsd:simpleType>
        <xsd:restriction base="dms:Unknown"/>
      </xsd:simpleType>
    </xsd:element>
    <xsd:element name="old" ma:index="19" nillable="true" ma:displayName="Старый" ma:default="0" ma:description="Старый документ" ma:internalName="old">
      <xsd:simpleType>
        <xsd:restriction base="dms:Boolean"/>
      </xsd:simpleType>
    </xsd:element>
    <xsd:element name="news" ma:index="25" nillable="true" ma:displayName="Новость" ma:list="1e119acd-ed88-4844-9452-9c2da34b121d" ma:internalName="news" ma:readOnly="false" ma:showField="Title" ma:web="48566be6-75fe-42ed-b53a-26451bddb54f">
      <xsd:simpleType>
        <xsd:restriction base="dms:Unknown"/>
      </xsd:simpleType>
    </xsd:element>
    <xsd:element name="Promo" ma:index="26" nillable="true" ma:displayName="Акция" ma:list="a1dde1db-042e-4883-a78f-3f9eb52aa1cb" ma:internalName="Promo" ma:readOnly="false" ma:showField="Title" ma:web="48566be6-75fe-42ed-b53a-26451bddb54f">
      <xsd:simpleType>
        <xsd:restriction base="dms:Unknown"/>
      </xsd:simpleType>
    </xsd:element>
    <xsd:element name="PublishDate" ma:index="27" nillable="true" ma:displayName="Дата публикации" ma:default="[today]" ma:format="DateOnly" ma:internalName="PublishDate">
      <xsd:simpleType>
        <xsd:restriction base="dms:DateTime"/>
      </xsd:simpleType>
    </xsd:element>
    <xsd:element name="access" ma:index="28" nillable="true" ma:displayName="Дополнительный доступ" ma:list="UserInfo" ma:SearchPeopleOnly="false" ma:SharePointGroup="0" ma:internalName="access" ma:readOnly="false" ma:showField="Titl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Тип контента"/>
        <xsd:element ref="dc:title" minOccurs="0" maxOccurs="1" ma:index="1" ma:displayName="Название"/>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mso-contentType ?>
<p:Policy xmlns:p="office.server.policy" id="" local="true">
  <p:Name>Документ</p:Name>
  <p:Description/>
  <p:Statement/>
  <p:PolicyItems>
    <p:PolicyItem featureId="Microsoft.Office.RecordsManagement.PolicyFeatures.Expiration" staticId="0x0101002A6FB02806D051478331B2A19676806B|511195877" UniqueId="c0e29e2c-c8ab-494b-b87d-0ed5d2b18d58">
      <p:Name>Хранение</p:Name>
      <p:Description>Автоматическое планирование обработки контента и хранения контента, дата выполнения которого истекла.</p:Description>
      <p:CustomData>
        <Schedules nextStageId="4">
          <Schedule type="Default">
            <stages>
              <data stageId="1">
                <formula id="Microsoft.Office.RecordsManagement.PolicyFeatures.Expiration.Formula.BuiltIn">
                  <number>150</number>
                  <property>Modified</property>
                  <propertyId>28cf69c5-fa48-462a-b5cd-27b6f9d2bd5f</propertyId>
                  <period>days</period>
                </formula>
                <action type="workflow" id="e7124a27-1ec4-49bd-a985-2eea334f3694"/>
              </data>
              <data stageId="2">
                <formula id="Microsoft.Office.RecordsManagement.PolicyFeatures.Expiration.Formula.BuiltIn">
                  <number>180</number>
                  <property>Modified</property>
                  <propertyId>28cf69c5-fa48-462a-b5cd-27b6f9d2bd5f</propertyId>
                  <period>days</period>
                </formula>
                <action type="workflow" id="e7124a27-1ec4-49bd-a985-2eea334f3694"/>
              </data>
              <data stageId="3">
                <formula id="Microsoft.Office.RecordsManagement.PolicyFeatures.Expiration.Formula.BuiltIn">
                  <number>187</number>
                  <property>Modified</property>
                  <propertyId>28cf69c5-fa48-462a-b5cd-27b6f9d2bd5f</propertyId>
                  <period>days</period>
                </formula>
                <action type="action" id="Microsoft.Office.RecordsManagement.PolicyFeatures.Expiration.Action.SubmitFileCopy" destnExplanation="Передано согласно политике организации" destnId="e0cfd4fd-a1f0-4b1e-9249-337ad7a55c4e" destnName="Хранилище истории документов" destnUrl="https://partners.skbkontur.ru/historyMiD/_vti_bin/officialfile.asmx"/>
              </data>
            </stages>
          </Schedule>
        </Schedules>
      </p:CustomData>
    </p:PolicyItem>
  </p:PolicyItems>
</p:Policy>
</file>

<file path=customXml/item4.xml><?xml version="1.0" encoding="utf-8"?>
<p:properties xmlns:p="http://schemas.microsoft.com/office/2006/metadata/properties" xmlns:xsi="http://www.w3.org/2001/XMLSchema-instance" xmlns:pc="http://schemas.microsoft.com/office/infopath/2007/PartnerControls">
  <documentManagement>
    <DontShowOnHome xmlns="c51d9973-78ab-4606-9ed3-d4871d8f291e">true</DontShowOnHome>
    <DocumentTypes0 xmlns="c51d9973-78ab-4606-9ed3-d4871d8f291e">8;#Материалы по продажам;#10;#Презентация</DocumentTypes0>
    <PreviewImage xmlns="c51d9973-78ab-4606-9ed3-d4871d8f291e" xsi:nil="true"/>
    <DocumentHeadings xmlns="c51d9973-78ab-4606-9ed3-d4871d8f291e">116;#ОФД;#3;#Партнерская сеть</DocumentHeadings>
    <PublishDate xmlns="c51d9973-78ab-4606-9ed3-d4871d8f291e">2016-11-13T19:00:00+00:00</PublishDate>
    <_x041a__x0440__x0430__x0442__x043a__x043e__x0435__x0020__x043e__x043f__x0438__x0441__x0430__x043d__x0438__x0435_ xmlns="c51d9973-78ab-4606-9ed3-d4871d8f291e">Подробная презентация для спикеров. Контент можно подстраивать под особенности формата мероприятия и аудитории. Содержит сайды о Контур.Маркете.</_x041a__x0440__x0430__x0442__x043a__x043e__x0435__x0020__x043e__x043f__x0438__x0441__x0430__x043d__x0438__x0435_>
    <IsPopular xmlns="c51d9973-78ab-4606-9ed3-d4871d8f291e">false</IsPopular>
    <old xmlns="c51d9973-78ab-4606-9ed3-d4871d8f291e">false</old>
    <PushNotification xmlns="c51d9973-78ab-4606-9ed3-d4871d8f291e">false</PushNotification>
    <DocumentRegions xmlns="c51d9973-78ab-4606-9ed3-d4871d8f291e">
      <Value>91</Value>
    </DocumentRegions>
    <news xmlns="c51d9973-78ab-4606-9ed3-d4871d8f291e">4697;#Опубликована запись вебинара и презентация по Контур.ОФД</news>
    <access xmlns="c51d9973-78ab-4606-9ed3-d4871d8f291e">
      <UserInfo>
        <DisplayName/>
        <AccountId xsi:nil="true"/>
        <AccountType/>
      </UserInfo>
    </access>
    <Promo xmlns="c51d9973-78ab-4606-9ed3-d4871d8f291e" xsi:nil="true"/>
    <_dlc_ExpireDateSaved xmlns="http://schemas.microsoft.com/sharepoint/v3" xsi:nil="true"/>
    <_dlc_ExpireDate xmlns="http://schemas.microsoft.com/sharepoint/v3">2017-02-02T06:44:47+00:00</_dlc_ExpireDate>
  </documentManagement>
</p:properties>
</file>

<file path=customXml/itemProps1.xml><?xml version="1.0" encoding="utf-8"?>
<ds:datastoreItem xmlns:ds="http://schemas.openxmlformats.org/officeDocument/2006/customXml" ds:itemID="{EE1209F6-CA56-447F-A22E-EC89F7D4EF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51d9973-78ab-4606-9ed3-d4871d8f291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0BF2280-91B4-444A-B0C2-C7A2E8BF1746}">
  <ds:schemaRefs>
    <ds:schemaRef ds:uri="http://schemas.microsoft.com/sharepoint/v3/contenttype/forms"/>
  </ds:schemaRefs>
</ds:datastoreItem>
</file>

<file path=customXml/itemProps3.xml><?xml version="1.0" encoding="utf-8"?>
<ds:datastoreItem xmlns:ds="http://schemas.openxmlformats.org/officeDocument/2006/customXml" ds:itemID="{C84DB8FF-C4E4-4530-A650-FA0F234AE2AC}">
  <ds:schemaRefs>
    <ds:schemaRef ds:uri="office.server.policy"/>
  </ds:schemaRefs>
</ds:datastoreItem>
</file>

<file path=customXml/itemProps4.xml><?xml version="1.0" encoding="utf-8"?>
<ds:datastoreItem xmlns:ds="http://schemas.openxmlformats.org/officeDocument/2006/customXml" ds:itemID="{65B2BA5D-25A9-4EB8-A5D8-2D37DF4EE3F4}">
  <ds:schemaRefs>
    <ds:schemaRef ds:uri="http://schemas.microsoft.com/office/2006/metadata/properties"/>
    <ds:schemaRef ds:uri="http://schemas.microsoft.com/office/infopath/2007/PartnerControls"/>
    <ds:schemaRef ds:uri="c51d9973-78ab-4606-9ed3-d4871d8f291e"/>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30198</TotalTime>
  <Words>2933</Words>
  <Application>Microsoft Office PowerPoint</Application>
  <PresentationFormat>Произвольный</PresentationFormat>
  <Paragraphs>463</Paragraphs>
  <Slides>51</Slides>
  <Notes>51</Notes>
  <HiddenSlides>0</HiddenSlides>
  <MMClips>0</MMClips>
  <ScaleCrop>false</ScaleCrop>
  <HeadingPairs>
    <vt:vector size="4" baseType="variant">
      <vt:variant>
        <vt:lpstr>Тема</vt:lpstr>
      </vt:variant>
      <vt:variant>
        <vt:i4>1</vt:i4>
      </vt:variant>
      <vt:variant>
        <vt:lpstr>Заголовки слайдов</vt:lpstr>
      </vt:variant>
      <vt:variant>
        <vt:i4>51</vt:i4>
      </vt:variant>
    </vt:vector>
  </HeadingPairs>
  <TitlesOfParts>
    <vt:vector size="52" baseType="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Наименование товаров в чеке</vt:lpstr>
      <vt:lpstr>Презентация PowerPoint</vt:lpstr>
      <vt:lpstr>Электронные чеки</vt:lpstr>
      <vt:lpstr>Электронные чеки</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Доступ к переданным чекам</vt:lpstr>
      <vt:lpstr>Наглядная аналитика</vt:lpstr>
      <vt:lpstr>Наглядная аналитика</vt:lpstr>
      <vt:lpstr>Онлайн-регистрация ККТ</vt:lpstr>
      <vt:lpstr>Личный кабинет Контур.ОФД</vt:lpstr>
      <vt:lpstr>Презентация PowerPoint</vt:lpstr>
      <vt:lpstr>Дополнительные выгоды</vt:lpstr>
      <vt:lpstr>Многоуровневая защита данных</vt:lpstr>
      <vt:lpstr>Многоуровневая защита данных</vt:lpstr>
      <vt:lpstr>Многоуровневая защита данных</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по продукту Контур.ОФД</dc:title>
  <dc:creator>Дмитрий Астафьев</dc:creator>
  <cp:lastModifiedBy>ckopnuo</cp:lastModifiedBy>
  <cp:revision>321</cp:revision>
  <dcterms:created xsi:type="dcterms:W3CDTF">2016-04-07T10:16:09Z</dcterms:created>
  <dcterms:modified xsi:type="dcterms:W3CDTF">2016-11-18T15:03:10Z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0x0101002A6FB02806D051478331B2A19676806B</vt:lpwstr>
  </property>
  <property fmtid="{D5CDD505-2E9C-101B-9397-08002B2CF9AE}" pid="3" name="_dlc_policyId">
    <vt:lpwstr>0x0101002A6FB02806D051478331B2A19676806B|511195877</vt:lpwstr>
  </property>
  <property fmtid="{D5CDD505-2E9C-101B-9397-08002B2CF9AE}" pid="4" name="ItemRetentionFormula">
    <vt:lpwstr>&lt;formula id="Microsoft.Office.RecordsManagement.PolicyFeatures.Expiration.Formula.BuiltIn"&gt;&lt;number&gt;150&lt;/number&gt;&lt;property&gt;Modified&lt;/property&gt;&lt;propertyId&gt;28cf69c5-fa48-462a-b5cd-27b6f9d2bd5f&lt;/propertyId&gt;&lt;period&gt;days&lt;/period&gt;&lt;/formula&gt;</vt:lpwstr>
  </property>
</Properties>
</file>